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57" r:id="rId2"/>
    <p:sldId id="261" r:id="rId3"/>
    <p:sldId id="277" r:id="rId4"/>
    <p:sldId id="280" r:id="rId5"/>
    <p:sldId id="275" r:id="rId6"/>
    <p:sldId id="263" r:id="rId7"/>
    <p:sldId id="274" r:id="rId8"/>
    <p:sldId id="276" r:id="rId9"/>
    <p:sldId id="267" r:id="rId10"/>
    <p:sldId id="278" r:id="rId11"/>
    <p:sldId id="281" r:id="rId12"/>
    <p:sldId id="279" r:id="rId13"/>
    <p:sldId id="269" r:id="rId14"/>
    <p:sldId id="270" r:id="rId15"/>
    <p:sldId id="271" r:id="rId16"/>
  </p:sldIdLst>
  <p:sldSz cx="9144000" cy="6858000" type="screen4x3"/>
  <p:notesSz cx="9882188" cy="66627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099" userDrawn="1">
          <p15:clr>
            <a:srgbClr val="A4A3A4"/>
          </p15:clr>
        </p15:guide>
        <p15:guide id="2" pos="31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ad" initial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006699"/>
    <a:srgbClr val="F73BD3"/>
    <a:srgbClr val="FF9933"/>
    <a:srgbClr val="B7BABC"/>
    <a:srgbClr val="FFCC00"/>
    <a:srgbClr val="898989"/>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418" autoAdjust="0"/>
    <p:restoredTop sz="94660"/>
  </p:normalViewPr>
  <p:slideViewPr>
    <p:cSldViewPr snapToGrid="0" snapToObjects="1">
      <p:cViewPr varScale="1">
        <p:scale>
          <a:sx n="70" d="100"/>
          <a:sy n="70" d="100"/>
        </p:scale>
        <p:origin x="744"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04"/>
    </p:cViewPr>
  </p:sorterViewPr>
  <p:notesViewPr>
    <p:cSldViewPr snapToGrid="0" snapToObjects="1">
      <p:cViewPr>
        <p:scale>
          <a:sx n="100" d="100"/>
          <a:sy n="100" d="100"/>
        </p:scale>
        <p:origin x="-1632" y="-72"/>
      </p:cViewPr>
      <p:guideLst>
        <p:guide orient="horz" pos="2099"/>
        <p:guide pos="311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4282281" cy="333137"/>
          </a:xfrm>
          <a:prstGeom prst="rect">
            <a:avLst/>
          </a:prstGeom>
        </p:spPr>
        <p:txBody>
          <a:bodyPr vert="horz" lIns="90452" tIns="45226" rIns="90452" bIns="45226" rtlCol="0"/>
          <a:lstStyle>
            <a:lvl1pPr algn="l">
              <a:defRPr sz="1200"/>
            </a:lvl1pPr>
          </a:lstStyle>
          <a:p>
            <a:endParaRPr lang="en-GB"/>
          </a:p>
        </p:txBody>
      </p:sp>
      <p:sp>
        <p:nvSpPr>
          <p:cNvPr id="3" name="Date Placeholder 2"/>
          <p:cNvSpPr>
            <a:spLocks noGrp="1"/>
          </p:cNvSpPr>
          <p:nvPr>
            <p:ph type="dt" sz="quarter" idx="1"/>
          </p:nvPr>
        </p:nvSpPr>
        <p:spPr>
          <a:xfrm>
            <a:off x="5597623" y="0"/>
            <a:ext cx="4282281" cy="333137"/>
          </a:xfrm>
          <a:prstGeom prst="rect">
            <a:avLst/>
          </a:prstGeom>
        </p:spPr>
        <p:txBody>
          <a:bodyPr vert="horz" lIns="90452" tIns="45226" rIns="90452" bIns="45226" rtlCol="0"/>
          <a:lstStyle>
            <a:lvl1pPr algn="r">
              <a:defRPr sz="1200"/>
            </a:lvl1pPr>
          </a:lstStyle>
          <a:p>
            <a:fld id="{C876B5FA-2418-45BE-9B41-CC19B52FF5D4}" type="datetimeFigureOut">
              <a:rPr lang="en-GB" smtClean="0"/>
              <a:t>18/03/2016</a:t>
            </a:fld>
            <a:endParaRPr lang="en-GB"/>
          </a:p>
        </p:txBody>
      </p:sp>
      <p:sp>
        <p:nvSpPr>
          <p:cNvPr id="4" name="Footer Placeholder 3"/>
          <p:cNvSpPr>
            <a:spLocks noGrp="1"/>
          </p:cNvSpPr>
          <p:nvPr>
            <p:ph type="ftr" sz="quarter" idx="2"/>
          </p:nvPr>
        </p:nvSpPr>
        <p:spPr>
          <a:xfrm>
            <a:off x="3" y="6328444"/>
            <a:ext cx="4282281" cy="333137"/>
          </a:xfrm>
          <a:prstGeom prst="rect">
            <a:avLst/>
          </a:prstGeom>
        </p:spPr>
        <p:txBody>
          <a:bodyPr vert="horz" lIns="90452" tIns="45226" rIns="90452" bIns="45226" rtlCol="0" anchor="b"/>
          <a:lstStyle>
            <a:lvl1pPr algn="l">
              <a:defRPr sz="1200"/>
            </a:lvl1pPr>
          </a:lstStyle>
          <a:p>
            <a:endParaRPr lang="en-GB"/>
          </a:p>
        </p:txBody>
      </p:sp>
      <p:sp>
        <p:nvSpPr>
          <p:cNvPr id="5" name="Slide Number Placeholder 4"/>
          <p:cNvSpPr>
            <a:spLocks noGrp="1"/>
          </p:cNvSpPr>
          <p:nvPr>
            <p:ph type="sldNum" sz="quarter" idx="3"/>
          </p:nvPr>
        </p:nvSpPr>
        <p:spPr>
          <a:xfrm>
            <a:off x="5597623" y="6328444"/>
            <a:ext cx="4282281" cy="333137"/>
          </a:xfrm>
          <a:prstGeom prst="rect">
            <a:avLst/>
          </a:prstGeom>
        </p:spPr>
        <p:txBody>
          <a:bodyPr vert="horz" lIns="90452" tIns="45226" rIns="90452" bIns="45226" rtlCol="0" anchor="b"/>
          <a:lstStyle>
            <a:lvl1pPr algn="r">
              <a:defRPr sz="1200"/>
            </a:lvl1pPr>
          </a:lstStyle>
          <a:p>
            <a:fld id="{DD35454E-B65C-453D-BDE5-DEA1CAE80CB7}" type="slidenum">
              <a:rPr lang="en-GB" smtClean="0"/>
              <a:t>‹#›</a:t>
            </a:fld>
            <a:endParaRPr lang="en-GB"/>
          </a:p>
        </p:txBody>
      </p:sp>
    </p:spTree>
    <p:extLst>
      <p:ext uri="{BB962C8B-B14F-4D97-AF65-F5344CB8AC3E}">
        <p14:creationId xmlns:p14="http://schemas.microsoft.com/office/powerpoint/2010/main" val="1080548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4282281" cy="333137"/>
          </a:xfrm>
          <a:prstGeom prst="rect">
            <a:avLst/>
          </a:prstGeom>
        </p:spPr>
        <p:txBody>
          <a:bodyPr vert="horz" lIns="90452" tIns="45226" rIns="90452" bIns="45226" rtlCol="0"/>
          <a:lstStyle>
            <a:lvl1pPr algn="l">
              <a:defRPr sz="1200"/>
            </a:lvl1pPr>
          </a:lstStyle>
          <a:p>
            <a:endParaRPr lang="en-GB"/>
          </a:p>
        </p:txBody>
      </p:sp>
      <p:sp>
        <p:nvSpPr>
          <p:cNvPr id="3" name="Date Placeholder 2"/>
          <p:cNvSpPr>
            <a:spLocks noGrp="1"/>
          </p:cNvSpPr>
          <p:nvPr>
            <p:ph type="dt" idx="1"/>
          </p:nvPr>
        </p:nvSpPr>
        <p:spPr>
          <a:xfrm>
            <a:off x="5597623" y="0"/>
            <a:ext cx="4282281" cy="333137"/>
          </a:xfrm>
          <a:prstGeom prst="rect">
            <a:avLst/>
          </a:prstGeom>
        </p:spPr>
        <p:txBody>
          <a:bodyPr vert="horz" lIns="90452" tIns="45226" rIns="90452" bIns="45226" rtlCol="0"/>
          <a:lstStyle>
            <a:lvl1pPr algn="r">
              <a:defRPr sz="1200"/>
            </a:lvl1pPr>
          </a:lstStyle>
          <a:p>
            <a:fld id="{C1436E5D-7C1C-4E2A-BD01-32DF326F6FB1}" type="datetimeFigureOut">
              <a:rPr lang="en-GB" smtClean="0"/>
              <a:t>18/03/2016</a:t>
            </a:fld>
            <a:endParaRPr lang="en-GB"/>
          </a:p>
        </p:txBody>
      </p:sp>
      <p:sp>
        <p:nvSpPr>
          <p:cNvPr id="4" name="Slide Image Placeholder 3"/>
          <p:cNvSpPr>
            <a:spLocks noGrp="1" noRot="1" noChangeAspect="1"/>
          </p:cNvSpPr>
          <p:nvPr>
            <p:ph type="sldImg" idx="2"/>
          </p:nvPr>
        </p:nvSpPr>
        <p:spPr>
          <a:xfrm>
            <a:off x="3275013" y="500063"/>
            <a:ext cx="3332162" cy="2498725"/>
          </a:xfrm>
          <a:prstGeom prst="rect">
            <a:avLst/>
          </a:prstGeom>
          <a:noFill/>
          <a:ln w="12700">
            <a:solidFill>
              <a:prstClr val="black"/>
            </a:solidFill>
          </a:ln>
        </p:spPr>
        <p:txBody>
          <a:bodyPr vert="horz" lIns="90452" tIns="45226" rIns="90452" bIns="45226" rtlCol="0" anchor="ctr"/>
          <a:lstStyle/>
          <a:p>
            <a:endParaRPr lang="en-GB"/>
          </a:p>
        </p:txBody>
      </p:sp>
      <p:sp>
        <p:nvSpPr>
          <p:cNvPr id="5" name="Notes Placeholder 4"/>
          <p:cNvSpPr>
            <a:spLocks noGrp="1"/>
          </p:cNvSpPr>
          <p:nvPr>
            <p:ph type="body" sz="quarter" idx="3"/>
          </p:nvPr>
        </p:nvSpPr>
        <p:spPr>
          <a:xfrm>
            <a:off x="988220" y="3164801"/>
            <a:ext cx="7905750" cy="2998232"/>
          </a:xfrm>
          <a:prstGeom prst="rect">
            <a:avLst/>
          </a:prstGeom>
        </p:spPr>
        <p:txBody>
          <a:bodyPr vert="horz" lIns="90452" tIns="45226" rIns="90452" bIns="4522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3" y="6328444"/>
            <a:ext cx="4282281" cy="333137"/>
          </a:xfrm>
          <a:prstGeom prst="rect">
            <a:avLst/>
          </a:prstGeom>
        </p:spPr>
        <p:txBody>
          <a:bodyPr vert="horz" lIns="90452" tIns="45226" rIns="90452" bIns="45226" rtlCol="0" anchor="b"/>
          <a:lstStyle>
            <a:lvl1pPr algn="l">
              <a:defRPr sz="1200"/>
            </a:lvl1pPr>
          </a:lstStyle>
          <a:p>
            <a:endParaRPr lang="en-GB"/>
          </a:p>
        </p:txBody>
      </p:sp>
      <p:sp>
        <p:nvSpPr>
          <p:cNvPr id="7" name="Slide Number Placeholder 6"/>
          <p:cNvSpPr>
            <a:spLocks noGrp="1"/>
          </p:cNvSpPr>
          <p:nvPr>
            <p:ph type="sldNum" sz="quarter" idx="5"/>
          </p:nvPr>
        </p:nvSpPr>
        <p:spPr>
          <a:xfrm>
            <a:off x="5597623" y="6328444"/>
            <a:ext cx="4282281" cy="333137"/>
          </a:xfrm>
          <a:prstGeom prst="rect">
            <a:avLst/>
          </a:prstGeom>
        </p:spPr>
        <p:txBody>
          <a:bodyPr vert="horz" lIns="90452" tIns="45226" rIns="90452" bIns="45226" rtlCol="0" anchor="b"/>
          <a:lstStyle>
            <a:lvl1pPr algn="r">
              <a:defRPr sz="1200"/>
            </a:lvl1pPr>
          </a:lstStyle>
          <a:p>
            <a:fld id="{976D9B62-6394-4295-B56A-827ABB74420F}" type="slidenum">
              <a:rPr lang="en-GB" smtClean="0"/>
              <a:t>‹#›</a:t>
            </a:fld>
            <a:endParaRPr lang="en-GB"/>
          </a:p>
        </p:txBody>
      </p:sp>
    </p:spTree>
    <p:extLst>
      <p:ext uri="{BB962C8B-B14F-4D97-AF65-F5344CB8AC3E}">
        <p14:creationId xmlns:p14="http://schemas.microsoft.com/office/powerpoint/2010/main" val="3173562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1</a:t>
            </a:fld>
            <a:endParaRPr lang="en-GB"/>
          </a:p>
        </p:txBody>
      </p:sp>
    </p:spTree>
    <p:extLst>
      <p:ext uri="{BB962C8B-B14F-4D97-AF65-F5344CB8AC3E}">
        <p14:creationId xmlns:p14="http://schemas.microsoft.com/office/powerpoint/2010/main" val="1371290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Overlap</a:t>
            </a:r>
            <a:r>
              <a:rPr lang="en-GB" baseline="0" dirty="0" smtClean="0"/>
              <a:t> of reading and writing </a:t>
            </a:r>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2</a:t>
            </a:fld>
            <a:endParaRPr lang="en-GB"/>
          </a:p>
        </p:txBody>
      </p:sp>
    </p:spTree>
    <p:extLst>
      <p:ext uri="{BB962C8B-B14F-4D97-AF65-F5344CB8AC3E}">
        <p14:creationId xmlns:p14="http://schemas.microsoft.com/office/powerpoint/2010/main" val="1371290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Phase 5 and 6. </a:t>
            </a:r>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5</a:t>
            </a:fld>
            <a:endParaRPr lang="en-GB"/>
          </a:p>
        </p:txBody>
      </p:sp>
    </p:spTree>
    <p:extLst>
      <p:ext uri="{BB962C8B-B14F-4D97-AF65-F5344CB8AC3E}">
        <p14:creationId xmlns:p14="http://schemas.microsoft.com/office/powerpoint/2010/main" val="4143161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6</a:t>
            </a:fld>
            <a:endParaRPr lang="en-GB"/>
          </a:p>
        </p:txBody>
      </p:sp>
    </p:spTree>
    <p:extLst>
      <p:ext uri="{BB962C8B-B14F-4D97-AF65-F5344CB8AC3E}">
        <p14:creationId xmlns:p14="http://schemas.microsoft.com/office/powerpoint/2010/main" val="1371290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50000"/>
              </a:spcBef>
            </a:pPr>
            <a:r>
              <a:rPr lang="en-GB" altLang="en-US" b="1" dirty="0" smtClean="0">
                <a:solidFill>
                  <a:schemeClr val="accent2"/>
                </a:solidFill>
              </a:rPr>
              <a:t>Beginning to write:</a:t>
            </a:r>
          </a:p>
          <a:p>
            <a:pPr>
              <a:spcBef>
                <a:spcPct val="50000"/>
              </a:spcBef>
            </a:pPr>
            <a:r>
              <a:rPr lang="en-GB" altLang="en-US" dirty="0" smtClean="0">
                <a:solidFill>
                  <a:schemeClr val="accent2"/>
                </a:solidFill>
              </a:rPr>
              <a:t>Once a child is physically able they will start by making simple marks. The children will often put meanings to these marks. </a:t>
            </a:r>
          </a:p>
          <a:p>
            <a:endParaRPr lang="en-GB" altLang="en-US" dirty="0" smtClean="0">
              <a:solidFill>
                <a:schemeClr val="accent2"/>
              </a:solidFill>
            </a:endParaRPr>
          </a:p>
          <a:p>
            <a:r>
              <a:rPr lang="en-GB" altLang="en-US" dirty="0" smtClean="0">
                <a:solidFill>
                  <a:schemeClr val="accent2"/>
                </a:solidFill>
              </a:rPr>
              <a:t>In school the children are exposed to all types of handwriting and text. </a:t>
            </a:r>
          </a:p>
          <a:p>
            <a:endParaRPr lang="en-GB" altLang="en-US" dirty="0" smtClean="0">
              <a:solidFill>
                <a:schemeClr val="accent2"/>
              </a:solidFill>
            </a:endParaRPr>
          </a:p>
          <a:p>
            <a:r>
              <a:rPr lang="en-GB" altLang="en-US" dirty="0" smtClean="0">
                <a:solidFill>
                  <a:schemeClr val="accent2"/>
                </a:solidFill>
              </a:rPr>
              <a:t>As they become more confident they will try to form the sounds that they have learnt. Many children will begin with the sounds in their name.</a:t>
            </a:r>
          </a:p>
          <a:p>
            <a:endParaRPr lang="en-GB" altLang="en-US" dirty="0" smtClean="0">
              <a:solidFill>
                <a:schemeClr val="accent2"/>
              </a:solidFill>
            </a:endParaRPr>
          </a:p>
          <a:p>
            <a:r>
              <a:rPr lang="en-GB" altLang="en-US" dirty="0" smtClean="0">
                <a:solidFill>
                  <a:schemeClr val="accent2"/>
                </a:solidFill>
              </a:rPr>
              <a:t>Ensure you encourage any type of mark making and question what it is your child has written about. </a:t>
            </a:r>
          </a:p>
          <a:p>
            <a:r>
              <a:rPr lang="en-GB" altLang="en-US" dirty="0" smtClean="0">
                <a:solidFill>
                  <a:schemeClr val="accent2"/>
                </a:solidFill>
              </a:rPr>
              <a:t>Their marks are always meaningful to them. </a:t>
            </a:r>
          </a:p>
          <a:p>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12</a:t>
            </a:fld>
            <a:endParaRPr lang="en-GB"/>
          </a:p>
        </p:txBody>
      </p:sp>
    </p:spTree>
    <p:extLst>
      <p:ext uri="{BB962C8B-B14F-4D97-AF65-F5344CB8AC3E}">
        <p14:creationId xmlns:p14="http://schemas.microsoft.com/office/powerpoint/2010/main" val="1134713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14</a:t>
            </a:fld>
            <a:endParaRPr lang="en-GB"/>
          </a:p>
        </p:txBody>
      </p:sp>
    </p:spTree>
    <p:extLst>
      <p:ext uri="{BB962C8B-B14F-4D97-AF65-F5344CB8AC3E}">
        <p14:creationId xmlns:p14="http://schemas.microsoft.com/office/powerpoint/2010/main" val="2198751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Don’t worry. </a:t>
            </a:r>
          </a:p>
          <a:p>
            <a:r>
              <a:rPr lang="en-GB" dirty="0" smtClean="0"/>
              <a:t>They develop at different stages</a:t>
            </a:r>
            <a:r>
              <a:rPr lang="en-GB" baseline="0" dirty="0" smtClean="0"/>
              <a:t> – too much pressure can stunt their development if they’re just not ready.</a:t>
            </a:r>
          </a:p>
          <a:p>
            <a:r>
              <a:rPr lang="en-GB" baseline="0" dirty="0" smtClean="0"/>
              <a:t>Important to set them up as enthusiastic learners for life. </a:t>
            </a:r>
            <a:endParaRPr lang="en-GB" dirty="0" smtClean="0"/>
          </a:p>
          <a:p>
            <a:endParaRPr lang="en-GB" dirty="0"/>
          </a:p>
        </p:txBody>
      </p:sp>
      <p:sp>
        <p:nvSpPr>
          <p:cNvPr id="4" name="Slide Number Placeholder 3"/>
          <p:cNvSpPr>
            <a:spLocks noGrp="1"/>
          </p:cNvSpPr>
          <p:nvPr>
            <p:ph type="sldNum" sz="quarter" idx="10"/>
          </p:nvPr>
        </p:nvSpPr>
        <p:spPr/>
        <p:txBody>
          <a:bodyPr/>
          <a:lstStyle/>
          <a:p>
            <a:fld id="{976D9B62-6394-4295-B56A-827ABB74420F}" type="slidenum">
              <a:rPr lang="en-GB" smtClean="0"/>
              <a:t>15</a:t>
            </a:fld>
            <a:endParaRPr lang="en-GB"/>
          </a:p>
        </p:txBody>
      </p:sp>
    </p:spTree>
    <p:extLst>
      <p:ext uri="{BB962C8B-B14F-4D97-AF65-F5344CB8AC3E}">
        <p14:creationId xmlns:p14="http://schemas.microsoft.com/office/powerpoint/2010/main" val="3003017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1A2854AE-1C1C-BB43-9512-5A1DDE340F3A}"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GB"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A2854AE-1C1C-BB43-9512-5A1DDE340F3A}" type="datetimeFigureOut">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766C88-3EA1-F140-AAA8-0335659D0E50}"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1A2854AE-1C1C-BB43-9512-5A1DDE340F3A}"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GB"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1A2854AE-1C1C-BB43-9512-5A1DDE340F3A}"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1A2854AE-1C1C-BB43-9512-5A1DDE340F3A}"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GB"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1A2854AE-1C1C-BB43-9512-5A1DDE340F3A}"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66C88-3EA1-F140-AAA8-0335659D0E50}"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1A2854AE-1C1C-BB43-9512-5A1DDE340F3A}"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GB"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1A2854AE-1C1C-BB43-9512-5A1DDE340F3A}" type="datetimeFigureOut">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1A2854AE-1C1C-BB43-9512-5A1DDE340F3A}" type="datetimeFigureOut">
              <a:rPr lang="en-US" smtClean="0"/>
              <a:t>3/18/2016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1A2854AE-1C1C-BB43-9512-5A1DDE340F3A}" type="datetimeFigureOut">
              <a:rPr lang="en-US" smtClean="0"/>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854AE-1C1C-BB43-9512-5A1DDE340F3A}" type="datetimeFigureOut">
              <a:rPr lang="en-US" smtClean="0"/>
              <a:t>3/18/2016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GB"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A2854AE-1C1C-BB43-9512-5A1DDE340F3A}" type="datetimeFigureOut">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766C88-3EA1-F140-AAA8-0335659D0E5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1A2854AE-1C1C-BB43-9512-5A1DDE340F3A}" type="datetimeFigureOut">
              <a:rPr lang="en-US" smtClean="0"/>
              <a:t>3/18/2016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6A766C88-3EA1-F140-AAA8-0335659D0E5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196374" y="2292764"/>
            <a:ext cx="5759283" cy="1724867"/>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pPr algn="l"/>
            <a:r>
              <a:rPr lang="en-US" sz="8800" dirty="0" smtClean="0">
                <a:solidFill>
                  <a:srgbClr val="006699"/>
                </a:solidFill>
                <a:latin typeface="Gill Sans MT" pitchFamily="34" charset="0"/>
              </a:rPr>
              <a:t>Welcome</a:t>
            </a:r>
            <a:endParaRPr lang="en-US" sz="8800" dirty="0">
              <a:solidFill>
                <a:srgbClr val="006699"/>
              </a:solidFill>
              <a:latin typeface="Gill Sans MT" pitchFamily="34" charset="0"/>
            </a:endParaRPr>
          </a:p>
        </p:txBody>
      </p:sp>
      <p:sp>
        <p:nvSpPr>
          <p:cNvPr id="11" name="Subtitle 2"/>
          <p:cNvSpPr txBox="1">
            <a:spLocks/>
          </p:cNvSpPr>
          <p:nvPr/>
        </p:nvSpPr>
        <p:spPr>
          <a:xfrm>
            <a:off x="518058" y="2577353"/>
            <a:ext cx="8081193" cy="3872085"/>
          </a:xfrm>
          <a:prstGeom prst="rect">
            <a:avLst/>
          </a:prstGeom>
        </p:spPr>
        <p:txBody>
          <a:bodyPr vert="horz" lIns="91440" tIns="45720" rIns="91440" bIns="45720" rtlCol="0">
            <a:norm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0" indent="0" algn="ctr">
              <a:buNone/>
            </a:pPr>
            <a:endParaRPr lang="en-US" sz="1600" dirty="0">
              <a:solidFill>
                <a:srgbClr val="006699"/>
              </a:solidFill>
              <a:latin typeface="Gill Sans MT" pitchFamily="34" charset="0"/>
            </a:endParaRPr>
          </a:p>
          <a:p>
            <a:pPr marL="0" indent="0" algn="ctr">
              <a:buNone/>
            </a:pPr>
            <a:endParaRPr lang="en-US" sz="1600" dirty="0" smtClean="0">
              <a:solidFill>
                <a:srgbClr val="006699"/>
              </a:solidFill>
              <a:latin typeface="Gill Sans MT" pitchFamily="34" charset="0"/>
            </a:endParaRPr>
          </a:p>
          <a:p>
            <a:pPr marL="0" indent="0" algn="ctr">
              <a:buNone/>
            </a:pPr>
            <a:endParaRPr lang="en-US" sz="1600" dirty="0">
              <a:solidFill>
                <a:srgbClr val="006699"/>
              </a:solidFill>
              <a:latin typeface="Gill Sans MT" pitchFamily="34" charset="0"/>
            </a:endParaRPr>
          </a:p>
          <a:p>
            <a:pPr marL="0" indent="0" algn="ctr">
              <a:buNone/>
            </a:pPr>
            <a:endParaRPr lang="en-US" sz="1600" dirty="0" smtClean="0">
              <a:solidFill>
                <a:srgbClr val="006699"/>
              </a:solidFill>
              <a:latin typeface="Gill Sans MT" pitchFamily="34" charset="0"/>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2819" y="209475"/>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091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7888113" cy="2797372"/>
          </a:xfrm>
        </p:spPr>
        <p:txBody>
          <a:bodyPr/>
          <a:lstStyle/>
          <a:p>
            <a:r>
              <a:rPr lang="en-GB" sz="8000" dirty="0" smtClean="0"/>
              <a:t>Writing </a:t>
            </a:r>
            <a:endParaRPr lang="en-GB" sz="80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4500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5625" y="1528435"/>
            <a:ext cx="6828504" cy="3046988"/>
          </a:xfrm>
          <a:prstGeom prst="rect">
            <a:avLst/>
          </a:prstGeom>
        </p:spPr>
        <p:txBody>
          <a:bodyPr wrap="square">
            <a:spAutoFit/>
          </a:bodyPr>
          <a:lstStyle/>
          <a:p>
            <a:pPr algn="ctr"/>
            <a:r>
              <a:rPr lang="en-GB" sz="2400" b="1" dirty="0"/>
              <a:t>Early Learning </a:t>
            </a:r>
            <a:r>
              <a:rPr lang="en-GB" sz="2400" b="1" dirty="0" smtClean="0"/>
              <a:t>Goal:</a:t>
            </a:r>
          </a:p>
          <a:p>
            <a:pPr algn="ctr"/>
            <a:endParaRPr lang="en-GB" sz="2400" dirty="0" smtClean="0"/>
          </a:p>
          <a:p>
            <a:pPr algn="ctr"/>
            <a:r>
              <a:rPr lang="en-GB" sz="2400" dirty="0"/>
              <a:t>Children use their phonic knowledge to write words in ways which match their spoken sounds. They also write some irregular common words. They write simple sentences which can be read by themselves and others. Some words are spelt correctly and others are phonetically plausible.</a:t>
            </a:r>
            <a:r>
              <a:rPr lang="en-GB" sz="2400" dirty="0" smtClean="0"/>
              <a:t> </a:t>
            </a:r>
            <a:endParaRPr lang="en-GB" sz="24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0102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222424" y="736502"/>
            <a:ext cx="6118578" cy="4893647"/>
          </a:xfrm>
          <a:prstGeom prst="rect">
            <a:avLst/>
          </a:prstGeom>
          <a:noFill/>
        </p:spPr>
        <p:txBody>
          <a:bodyPr wrap="square" rtlCol="0">
            <a:spAutoFit/>
          </a:bodyPr>
          <a:lstStyle/>
          <a:p>
            <a:pPr algn="ctr"/>
            <a:r>
              <a:rPr lang="en-GB" sz="2400" dirty="0" smtClean="0"/>
              <a:t>Meaningful marks</a:t>
            </a:r>
          </a:p>
          <a:p>
            <a:pPr algn="ctr"/>
            <a:endParaRPr lang="en-GB" sz="2400" dirty="0" smtClean="0"/>
          </a:p>
          <a:p>
            <a:pPr algn="ctr"/>
            <a:endParaRPr lang="en-GB" sz="2400" dirty="0" smtClean="0"/>
          </a:p>
          <a:p>
            <a:pPr algn="ctr"/>
            <a:r>
              <a:rPr lang="en-GB" sz="2400" dirty="0" smtClean="0"/>
              <a:t>CVC words </a:t>
            </a:r>
          </a:p>
          <a:p>
            <a:pPr algn="ctr"/>
            <a:endParaRPr lang="en-GB" sz="2400" dirty="0" smtClean="0"/>
          </a:p>
          <a:p>
            <a:pPr algn="ctr"/>
            <a:endParaRPr lang="en-GB" sz="2400" dirty="0"/>
          </a:p>
          <a:p>
            <a:pPr algn="ctr"/>
            <a:r>
              <a:rPr lang="en-GB" sz="2400" dirty="0" smtClean="0"/>
              <a:t>Labels</a:t>
            </a:r>
          </a:p>
          <a:p>
            <a:pPr algn="ctr"/>
            <a:endParaRPr lang="en-GB" sz="2400" dirty="0" smtClean="0"/>
          </a:p>
          <a:p>
            <a:pPr algn="ctr"/>
            <a:endParaRPr lang="en-GB" sz="2400" dirty="0"/>
          </a:p>
          <a:p>
            <a:pPr algn="ctr"/>
            <a:r>
              <a:rPr lang="en-GB" sz="2400" dirty="0" smtClean="0"/>
              <a:t>Captions</a:t>
            </a:r>
          </a:p>
          <a:p>
            <a:pPr algn="ctr"/>
            <a:endParaRPr lang="en-GB" sz="2400" dirty="0" smtClean="0"/>
          </a:p>
          <a:p>
            <a:pPr algn="ctr"/>
            <a:endParaRPr lang="en-GB" sz="2400" dirty="0"/>
          </a:p>
          <a:p>
            <a:pPr algn="ctr"/>
            <a:r>
              <a:rPr lang="en-GB" sz="2400" dirty="0" smtClean="0"/>
              <a:t>Sentences</a:t>
            </a:r>
          </a:p>
        </p:txBody>
      </p:sp>
      <p:sp>
        <p:nvSpPr>
          <p:cNvPr id="10" name="Down Arrow 9"/>
          <p:cNvSpPr/>
          <p:nvPr/>
        </p:nvSpPr>
        <p:spPr>
          <a:xfrm>
            <a:off x="4155922" y="1315680"/>
            <a:ext cx="251581" cy="417689"/>
          </a:xfrm>
          <a:prstGeom prst="downArrow">
            <a:avLst/>
          </a:prstGeom>
          <a:solidFill>
            <a:schemeClr val="tx2">
              <a:lumMod val="90000"/>
              <a:lumOff val="1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Down Arrow 10"/>
          <p:cNvSpPr/>
          <p:nvPr/>
        </p:nvSpPr>
        <p:spPr>
          <a:xfrm>
            <a:off x="4155922" y="2416388"/>
            <a:ext cx="251581" cy="417689"/>
          </a:xfrm>
          <a:prstGeom prst="downArrow">
            <a:avLst/>
          </a:prstGeom>
          <a:solidFill>
            <a:schemeClr val="tx2">
              <a:lumMod val="90000"/>
              <a:lumOff val="1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Down Arrow 11"/>
          <p:cNvSpPr/>
          <p:nvPr/>
        </p:nvSpPr>
        <p:spPr>
          <a:xfrm>
            <a:off x="4155922" y="3605579"/>
            <a:ext cx="251581" cy="417689"/>
          </a:xfrm>
          <a:prstGeom prst="downArrow">
            <a:avLst/>
          </a:prstGeom>
          <a:solidFill>
            <a:schemeClr val="tx2">
              <a:lumMod val="90000"/>
              <a:lumOff val="1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Down Arrow 12"/>
          <p:cNvSpPr/>
          <p:nvPr/>
        </p:nvSpPr>
        <p:spPr>
          <a:xfrm>
            <a:off x="4160758" y="4664632"/>
            <a:ext cx="251581" cy="417689"/>
          </a:xfrm>
          <a:prstGeom prst="downArrow">
            <a:avLst/>
          </a:prstGeom>
          <a:solidFill>
            <a:schemeClr val="tx2">
              <a:lumMod val="90000"/>
              <a:lumOff val="1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6494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5415" y="1577206"/>
            <a:ext cx="7120890" cy="2677656"/>
          </a:xfrm>
          <a:prstGeom prst="rect">
            <a:avLst/>
          </a:prstGeom>
          <a:noFill/>
        </p:spPr>
        <p:txBody>
          <a:bodyPr wrap="square" rtlCol="0">
            <a:spAutoFit/>
          </a:bodyPr>
          <a:lstStyle/>
          <a:p>
            <a:pPr algn="ctr"/>
            <a:r>
              <a:rPr lang="en-GB" sz="2400" dirty="0" err="1"/>
              <a:t>Teh</a:t>
            </a:r>
            <a:r>
              <a:rPr lang="en-GB" sz="2400" dirty="0"/>
              <a:t> </a:t>
            </a:r>
            <a:r>
              <a:rPr lang="en-GB" sz="2400" dirty="0" err="1"/>
              <a:t>elfnt</a:t>
            </a:r>
            <a:r>
              <a:rPr lang="en-GB" sz="2400" dirty="0"/>
              <a:t> </a:t>
            </a:r>
            <a:r>
              <a:rPr lang="en-GB" sz="2400" dirty="0" err="1"/>
              <a:t>sam</a:t>
            </a:r>
            <a:r>
              <a:rPr lang="en-GB" sz="2400" dirty="0"/>
              <a:t> in </a:t>
            </a:r>
            <a:r>
              <a:rPr lang="en-GB" sz="2400" dirty="0" err="1"/>
              <a:t>th</a:t>
            </a:r>
            <a:r>
              <a:rPr lang="en-GB" sz="2400" dirty="0"/>
              <a:t> </a:t>
            </a:r>
            <a:r>
              <a:rPr lang="en-GB" sz="2400" dirty="0" smtClean="0"/>
              <a:t>see.</a:t>
            </a:r>
          </a:p>
          <a:p>
            <a:pPr algn="ctr"/>
            <a:endParaRPr lang="en-GB" sz="2400" dirty="0"/>
          </a:p>
          <a:p>
            <a:pPr algn="ctr"/>
            <a:endParaRPr lang="en-GB" sz="2400" dirty="0" smtClean="0"/>
          </a:p>
          <a:p>
            <a:pPr algn="ctr"/>
            <a:r>
              <a:rPr lang="en-GB" sz="2400" dirty="0" smtClean="0"/>
              <a:t>.</a:t>
            </a:r>
          </a:p>
          <a:p>
            <a:pPr algn="ctr"/>
            <a:endParaRPr lang="en-GB" sz="2400" dirty="0"/>
          </a:p>
          <a:p>
            <a:pPr algn="ctr"/>
            <a:endParaRPr lang="en-GB" sz="2400" dirty="0" smtClean="0"/>
          </a:p>
          <a:p>
            <a:pPr algn="ctr"/>
            <a:r>
              <a:rPr lang="en-GB" sz="2400" dirty="0" smtClean="0"/>
              <a:t>  </a:t>
            </a:r>
            <a:endParaRPr lang="en-GB" sz="2400" dirty="0"/>
          </a:p>
        </p:txBody>
      </p:sp>
      <p:sp>
        <p:nvSpPr>
          <p:cNvPr id="7" name="Rectangle 6"/>
          <p:cNvSpPr/>
          <p:nvPr/>
        </p:nvSpPr>
        <p:spPr>
          <a:xfrm>
            <a:off x="2329277" y="4565773"/>
            <a:ext cx="4293163" cy="461665"/>
          </a:xfrm>
          <a:prstGeom prst="rect">
            <a:avLst/>
          </a:prstGeom>
        </p:spPr>
        <p:txBody>
          <a:bodyPr wrap="none">
            <a:spAutoFit/>
          </a:bodyPr>
          <a:lstStyle/>
          <a:p>
            <a:r>
              <a:rPr lang="en-GB" sz="2400" dirty="0">
                <a:solidFill>
                  <a:srgbClr val="FF0000"/>
                </a:solidFill>
              </a:rPr>
              <a:t>The elephant swam in the sea</a:t>
            </a:r>
          </a:p>
        </p:txBody>
      </p:sp>
      <p:pic>
        <p:nvPicPr>
          <p:cNvPr id="1026" name="Picture 2" descr="http://images.all-free-download.com/images/graphiclarge/cartoon_elephant_clip_art_2235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9247" y="2487691"/>
            <a:ext cx="1673225" cy="159448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1378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12"/>
          <p:cNvSpPr txBox="1">
            <a:spLocks noChangeArrowheads="1"/>
          </p:cNvSpPr>
          <p:nvPr/>
        </p:nvSpPr>
        <p:spPr bwMode="auto">
          <a:xfrm>
            <a:off x="802881" y="1538984"/>
            <a:ext cx="7782137" cy="3711785"/>
          </a:xfrm>
          <a:prstGeom prst="rect">
            <a:avLst/>
          </a:prstGeom>
          <a:noFill/>
          <a:ln w="412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10000"/>
              </a:spcBef>
            </a:pPr>
            <a:r>
              <a:rPr lang="en-GB" altLang="en-US" sz="2400" b="1" dirty="0"/>
              <a:t>What can you do to help</a:t>
            </a:r>
            <a:r>
              <a:rPr lang="en-GB" altLang="en-US" sz="2400" b="1" dirty="0" smtClean="0"/>
              <a:t>?</a:t>
            </a:r>
          </a:p>
          <a:p>
            <a:pPr>
              <a:spcBef>
                <a:spcPct val="10000"/>
              </a:spcBef>
            </a:pPr>
            <a:endParaRPr lang="en-GB" altLang="en-US" sz="2400" b="1" dirty="0"/>
          </a:p>
          <a:p>
            <a:pPr>
              <a:spcBef>
                <a:spcPct val="20000"/>
              </a:spcBef>
            </a:pPr>
            <a:r>
              <a:rPr lang="en-GB" altLang="en-US" sz="2400" dirty="0" smtClean="0"/>
              <a:t>1. Be </a:t>
            </a:r>
            <a:r>
              <a:rPr lang="en-GB" altLang="en-US" sz="2400" dirty="0"/>
              <a:t>a role model – let your child see you </a:t>
            </a:r>
            <a:r>
              <a:rPr lang="en-GB" altLang="en-US" sz="2400" dirty="0" smtClean="0"/>
              <a:t>writing.</a:t>
            </a:r>
          </a:p>
          <a:p>
            <a:pPr>
              <a:spcBef>
                <a:spcPct val="50000"/>
              </a:spcBef>
            </a:pPr>
            <a:r>
              <a:rPr lang="en-GB" altLang="en-US" sz="2400" dirty="0" smtClean="0"/>
              <a:t>2. Take advantage of any opportunity for your children to write. The more purposeful the better e.g. shopping lists.</a:t>
            </a:r>
            <a:endParaRPr lang="en-GB" altLang="en-US" dirty="0">
              <a:solidFill>
                <a:srgbClr val="0066FF"/>
              </a:solidFill>
            </a:endParaRPr>
          </a:p>
          <a:p>
            <a:pPr>
              <a:spcBef>
                <a:spcPct val="50000"/>
              </a:spcBef>
            </a:pPr>
            <a:r>
              <a:rPr lang="en-GB" altLang="en-US" sz="2400" dirty="0" smtClean="0"/>
              <a:t>3. Write in lower case.</a:t>
            </a:r>
          </a:p>
          <a:p>
            <a:pPr>
              <a:spcBef>
                <a:spcPct val="50000"/>
              </a:spcBef>
            </a:pPr>
            <a:r>
              <a:rPr lang="en-GB" altLang="en-US" sz="2400" dirty="0" smtClean="0"/>
              <a:t>4. Model sounding the word out before you write it. </a:t>
            </a:r>
            <a:endParaRPr lang="en-GB" altLang="en-US" sz="2400" dirty="0"/>
          </a:p>
        </p:txBody>
      </p:sp>
    </p:spTree>
    <p:extLst>
      <p:ext uri="{BB962C8B-B14F-4D97-AF65-F5344CB8AC3E}">
        <p14:creationId xmlns:p14="http://schemas.microsoft.com/office/powerpoint/2010/main" val="25707800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843549" y="2389238"/>
            <a:ext cx="5117690" cy="1446550"/>
          </a:xfrm>
          <a:prstGeom prst="rect">
            <a:avLst/>
          </a:prstGeom>
          <a:noFill/>
        </p:spPr>
        <p:txBody>
          <a:bodyPr wrap="square" rtlCol="0">
            <a:spAutoFit/>
          </a:bodyPr>
          <a:lstStyle/>
          <a:p>
            <a:pPr algn="ctr"/>
            <a:r>
              <a:rPr lang="en-GB" sz="8800" dirty="0" smtClean="0">
                <a:solidFill>
                  <a:srgbClr val="2C7C9F"/>
                </a:solidFill>
              </a:rPr>
              <a:t>Enjoy it!</a:t>
            </a:r>
            <a:endParaRPr lang="en-GB" sz="8800" dirty="0">
              <a:solidFill>
                <a:srgbClr val="2C7C9F"/>
              </a:solidFill>
            </a:endParaRPr>
          </a:p>
        </p:txBody>
      </p:sp>
    </p:spTree>
    <p:extLst>
      <p:ext uri="{BB962C8B-B14F-4D97-AF65-F5344CB8AC3E}">
        <p14:creationId xmlns:p14="http://schemas.microsoft.com/office/powerpoint/2010/main" val="3416174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461844" y="345977"/>
            <a:ext cx="6521381" cy="1724867"/>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pPr algn="l"/>
            <a:endParaRPr lang="en-US" sz="7200" dirty="0">
              <a:solidFill>
                <a:srgbClr val="006699"/>
              </a:solidFill>
              <a:latin typeface="Gill Sans MT" pitchFamily="34" charset="0"/>
            </a:endParaRPr>
          </a:p>
        </p:txBody>
      </p:sp>
      <p:sp>
        <p:nvSpPr>
          <p:cNvPr id="11" name="Subtitle 2"/>
          <p:cNvSpPr txBox="1">
            <a:spLocks/>
          </p:cNvSpPr>
          <p:nvPr/>
        </p:nvSpPr>
        <p:spPr>
          <a:xfrm>
            <a:off x="1322921" y="2577353"/>
            <a:ext cx="6498159" cy="3923931"/>
          </a:xfrm>
          <a:prstGeom prst="rect">
            <a:avLst/>
          </a:prstGeom>
        </p:spPr>
        <p:txBody>
          <a:bodyPr vert="horz" lIns="91440" tIns="45720" rIns="91440" bIns="45720" rtlCol="0">
            <a:norm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0" indent="0" algn="ctr">
              <a:lnSpc>
                <a:spcPct val="115000"/>
              </a:lnSpc>
              <a:spcAft>
                <a:spcPts val="0"/>
              </a:spcAft>
              <a:buNone/>
            </a:pPr>
            <a:endParaRPr lang="en-GB" sz="4000" dirty="0">
              <a:latin typeface="Calibri"/>
              <a:ea typeface="Calibri"/>
              <a:cs typeface="Times New Roman"/>
            </a:endParaRPr>
          </a:p>
        </p:txBody>
      </p:sp>
      <p:sp>
        <p:nvSpPr>
          <p:cNvPr id="2" name="Rectangle 1"/>
          <p:cNvSpPr/>
          <p:nvPr/>
        </p:nvSpPr>
        <p:spPr>
          <a:xfrm>
            <a:off x="560070" y="1906274"/>
            <a:ext cx="8023860" cy="2618409"/>
          </a:xfrm>
          <a:prstGeom prst="rect">
            <a:avLst/>
          </a:prstGeom>
        </p:spPr>
        <p:txBody>
          <a:bodyPr wrap="square">
            <a:spAutoFit/>
          </a:bodyPr>
          <a:lstStyle/>
          <a:p>
            <a:pPr algn="ctr">
              <a:lnSpc>
                <a:spcPct val="140000"/>
              </a:lnSpc>
            </a:pPr>
            <a:r>
              <a:rPr lang="en-GB" altLang="en-US" sz="2400" b="1" dirty="0" smtClean="0"/>
              <a:t>Aims for today: </a:t>
            </a:r>
          </a:p>
          <a:p>
            <a:pPr algn="ctr">
              <a:lnSpc>
                <a:spcPct val="140000"/>
              </a:lnSpc>
            </a:pPr>
            <a:endParaRPr lang="en-GB" altLang="en-US" sz="2400" b="1" dirty="0" smtClean="0"/>
          </a:p>
          <a:p>
            <a:pPr algn="ctr">
              <a:lnSpc>
                <a:spcPct val="140000"/>
              </a:lnSpc>
            </a:pPr>
            <a:r>
              <a:rPr lang="en-GB" altLang="en-US" sz="2400" dirty="0" smtClean="0"/>
              <a:t>How </a:t>
            </a:r>
            <a:r>
              <a:rPr lang="en-GB" altLang="en-US" sz="2400" dirty="0"/>
              <a:t>you can help your child with their writing.</a:t>
            </a:r>
          </a:p>
          <a:p>
            <a:pPr algn="ctr">
              <a:lnSpc>
                <a:spcPct val="140000"/>
              </a:lnSpc>
            </a:pPr>
            <a:r>
              <a:rPr lang="en-GB" altLang="en-US" sz="2400" dirty="0"/>
              <a:t>How you can support your child to develop their reading skills</a:t>
            </a:r>
            <a:r>
              <a:rPr lang="en-GB" altLang="en-US" sz="2400" dirty="0" smtClean="0"/>
              <a:t>.</a:t>
            </a: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2819" y="209475"/>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3174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512110"/>
            <a:ext cx="8042276" cy="1336956"/>
          </a:xfrm>
        </p:spPr>
        <p:txBody>
          <a:bodyPr/>
          <a:lstStyle/>
          <a:p>
            <a:r>
              <a:rPr lang="en-GB" sz="8800" dirty="0" smtClean="0"/>
              <a:t>Reading </a:t>
            </a:r>
            <a:endParaRPr lang="en-GB" sz="88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2819" y="209475"/>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8718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4229" y="1687624"/>
            <a:ext cx="7148285" cy="3046988"/>
          </a:xfrm>
          <a:prstGeom prst="rect">
            <a:avLst/>
          </a:prstGeom>
        </p:spPr>
        <p:txBody>
          <a:bodyPr wrap="square">
            <a:spAutoFit/>
          </a:bodyPr>
          <a:lstStyle/>
          <a:p>
            <a:pPr algn="ctr"/>
            <a:r>
              <a:rPr lang="en-GB" sz="2400" b="1" dirty="0"/>
              <a:t>Early Learning </a:t>
            </a:r>
            <a:r>
              <a:rPr lang="en-GB" sz="2400" b="1" dirty="0" smtClean="0"/>
              <a:t>Goal:</a:t>
            </a:r>
          </a:p>
          <a:p>
            <a:pPr algn="ctr"/>
            <a:endParaRPr lang="en-GB" sz="2400" dirty="0" smtClean="0"/>
          </a:p>
          <a:p>
            <a:pPr algn="ctr"/>
            <a:r>
              <a:rPr lang="en-GB" sz="2400" dirty="0" smtClean="0"/>
              <a:t>Children </a:t>
            </a:r>
            <a:r>
              <a:rPr lang="en-GB" sz="2400" dirty="0"/>
              <a:t>read and understand simple sentences. They use phonic knowledge to decode regular words and read them aloud accurately. They also read some common irregular words. They demonstrate understanding when talking with others about what they have read.</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2819" y="209475"/>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897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8963" y="606778"/>
            <a:ext cx="8210903" cy="5771443"/>
          </a:xfrm>
        </p:spPr>
        <p:txBody>
          <a:bodyPr/>
          <a:lstStyle/>
          <a:p>
            <a:pPr marL="0" indent="0" algn="ctr">
              <a:buNone/>
            </a:pPr>
            <a:r>
              <a:rPr lang="en-GB" b="1" dirty="0" smtClean="0">
                <a:solidFill>
                  <a:schemeClr val="tx1"/>
                </a:solidFill>
              </a:rPr>
              <a:t>Letters and sound phases </a:t>
            </a:r>
          </a:p>
          <a:p>
            <a:r>
              <a:rPr lang="en-GB" dirty="0" smtClean="0">
                <a:solidFill>
                  <a:schemeClr val="tx1"/>
                </a:solidFill>
              </a:rPr>
              <a:t>Phase one – environmental sounds </a:t>
            </a:r>
          </a:p>
          <a:p>
            <a:r>
              <a:rPr lang="en-GB" dirty="0" smtClean="0">
                <a:solidFill>
                  <a:schemeClr val="tx1"/>
                </a:solidFill>
              </a:rPr>
              <a:t>Phase two – </a:t>
            </a:r>
            <a:r>
              <a:rPr lang="en-GB" dirty="0">
                <a:solidFill>
                  <a:schemeClr val="tx1"/>
                </a:solidFill>
              </a:rPr>
              <a:t>Learning 19 letters of the alphabet and one sound for </a:t>
            </a:r>
            <a:r>
              <a:rPr lang="en-GB" dirty="0" smtClean="0">
                <a:solidFill>
                  <a:schemeClr val="tx1"/>
                </a:solidFill>
              </a:rPr>
              <a:t>each (excluding </a:t>
            </a:r>
            <a:r>
              <a:rPr lang="en-GB" dirty="0" err="1" smtClean="0">
                <a:solidFill>
                  <a:schemeClr val="tx1"/>
                </a:solidFill>
              </a:rPr>
              <a:t>j,v,w,x,y,z</a:t>
            </a:r>
            <a:r>
              <a:rPr lang="en-GB" dirty="0">
                <a:solidFill>
                  <a:schemeClr val="tx1"/>
                </a:solidFill>
              </a:rPr>
              <a:t> </a:t>
            </a:r>
            <a:r>
              <a:rPr lang="en-GB" dirty="0" smtClean="0">
                <a:solidFill>
                  <a:schemeClr val="tx1"/>
                </a:solidFill>
              </a:rPr>
              <a:t>and </a:t>
            </a:r>
            <a:r>
              <a:rPr lang="en-GB" dirty="0" err="1" smtClean="0">
                <a:solidFill>
                  <a:schemeClr val="tx1"/>
                </a:solidFill>
              </a:rPr>
              <a:t>qu</a:t>
            </a:r>
            <a:r>
              <a:rPr lang="en-GB" dirty="0" smtClean="0">
                <a:solidFill>
                  <a:schemeClr val="tx1"/>
                </a:solidFill>
              </a:rPr>
              <a:t>). </a:t>
            </a:r>
            <a:r>
              <a:rPr lang="en-GB" dirty="0">
                <a:solidFill>
                  <a:schemeClr val="tx1"/>
                </a:solidFill>
              </a:rPr>
              <a:t>Blending sounds together to make words. Segmenting words into their separate sounds. Beginning to read simple captions</a:t>
            </a:r>
            <a:r>
              <a:rPr lang="en-GB" dirty="0" smtClean="0">
                <a:solidFill>
                  <a:schemeClr val="tx1"/>
                </a:solidFill>
              </a:rPr>
              <a:t>.</a:t>
            </a:r>
          </a:p>
          <a:p>
            <a:r>
              <a:rPr lang="en-GB" dirty="0" smtClean="0">
                <a:solidFill>
                  <a:schemeClr val="tx1"/>
                </a:solidFill>
              </a:rPr>
              <a:t>Phase three – the remaining 7 sounds and the following consonant digraphs and vowel digraphs:</a:t>
            </a:r>
          </a:p>
          <a:p>
            <a:pPr marL="0" indent="0">
              <a:buNone/>
            </a:pPr>
            <a:r>
              <a:rPr lang="en-GB" dirty="0" err="1">
                <a:solidFill>
                  <a:srgbClr val="FF0000"/>
                </a:solidFill>
              </a:rPr>
              <a:t>c</a:t>
            </a:r>
            <a:r>
              <a:rPr lang="en-GB" dirty="0" err="1" smtClean="0">
                <a:solidFill>
                  <a:srgbClr val="FF0000"/>
                </a:solidFill>
              </a:rPr>
              <a:t>h</a:t>
            </a:r>
            <a:r>
              <a:rPr lang="en-GB" dirty="0" smtClean="0">
                <a:solidFill>
                  <a:srgbClr val="FF0000"/>
                </a:solidFill>
              </a:rPr>
              <a:t>, </a:t>
            </a:r>
            <a:r>
              <a:rPr lang="en-GB" dirty="0" err="1" smtClean="0">
                <a:solidFill>
                  <a:srgbClr val="FF0000"/>
                </a:solidFill>
              </a:rPr>
              <a:t>sh</a:t>
            </a:r>
            <a:r>
              <a:rPr lang="en-GB" dirty="0" smtClean="0">
                <a:solidFill>
                  <a:srgbClr val="FF0000"/>
                </a:solidFill>
              </a:rPr>
              <a:t>, </a:t>
            </a:r>
            <a:r>
              <a:rPr lang="en-GB" dirty="0" err="1" smtClean="0">
                <a:solidFill>
                  <a:srgbClr val="FF0000"/>
                </a:solidFill>
              </a:rPr>
              <a:t>th</a:t>
            </a:r>
            <a:r>
              <a:rPr lang="en-GB" dirty="0" smtClean="0">
                <a:solidFill>
                  <a:srgbClr val="FF0000"/>
                </a:solidFill>
              </a:rPr>
              <a:t>, ng, </a:t>
            </a:r>
            <a:r>
              <a:rPr lang="en-GB" dirty="0" err="1" smtClean="0">
                <a:solidFill>
                  <a:srgbClr val="FF0000"/>
                </a:solidFill>
              </a:rPr>
              <a:t>ai</a:t>
            </a:r>
            <a:r>
              <a:rPr lang="en-GB" dirty="0" smtClean="0">
                <a:solidFill>
                  <a:srgbClr val="FF0000"/>
                </a:solidFill>
              </a:rPr>
              <a:t>, </a:t>
            </a:r>
            <a:r>
              <a:rPr lang="en-GB" dirty="0" err="1" smtClean="0">
                <a:solidFill>
                  <a:srgbClr val="FF0000"/>
                </a:solidFill>
              </a:rPr>
              <a:t>ee</a:t>
            </a:r>
            <a:r>
              <a:rPr lang="en-GB" dirty="0" smtClean="0">
                <a:solidFill>
                  <a:srgbClr val="FF0000"/>
                </a:solidFill>
              </a:rPr>
              <a:t>, </a:t>
            </a:r>
            <a:r>
              <a:rPr lang="en-GB" dirty="0" err="1" smtClean="0">
                <a:solidFill>
                  <a:srgbClr val="FF0000"/>
                </a:solidFill>
              </a:rPr>
              <a:t>igh</a:t>
            </a:r>
            <a:r>
              <a:rPr lang="en-GB" dirty="0" smtClean="0">
                <a:solidFill>
                  <a:srgbClr val="FF0000"/>
                </a:solidFill>
              </a:rPr>
              <a:t>, </a:t>
            </a:r>
            <a:r>
              <a:rPr lang="en-GB" dirty="0" err="1" smtClean="0">
                <a:solidFill>
                  <a:srgbClr val="FF0000"/>
                </a:solidFill>
              </a:rPr>
              <a:t>oa</a:t>
            </a:r>
            <a:r>
              <a:rPr lang="en-GB" dirty="0" smtClean="0">
                <a:solidFill>
                  <a:srgbClr val="FF0000"/>
                </a:solidFill>
              </a:rPr>
              <a:t>, </a:t>
            </a:r>
            <a:r>
              <a:rPr lang="en-GB" dirty="0" err="1" smtClean="0">
                <a:solidFill>
                  <a:srgbClr val="FF0000"/>
                </a:solidFill>
              </a:rPr>
              <a:t>oo</a:t>
            </a:r>
            <a:r>
              <a:rPr lang="en-GB" dirty="0" smtClean="0">
                <a:solidFill>
                  <a:srgbClr val="FF0000"/>
                </a:solidFill>
              </a:rPr>
              <a:t>, </a:t>
            </a:r>
            <a:r>
              <a:rPr lang="en-GB" dirty="0" err="1" smtClean="0">
                <a:solidFill>
                  <a:srgbClr val="FF0000"/>
                </a:solidFill>
              </a:rPr>
              <a:t>ar</a:t>
            </a:r>
            <a:r>
              <a:rPr lang="en-GB" dirty="0" smtClean="0">
                <a:solidFill>
                  <a:srgbClr val="FF0000"/>
                </a:solidFill>
              </a:rPr>
              <a:t>, or, ur, </a:t>
            </a:r>
            <a:r>
              <a:rPr lang="en-GB" dirty="0" err="1" smtClean="0">
                <a:solidFill>
                  <a:srgbClr val="FF0000"/>
                </a:solidFill>
              </a:rPr>
              <a:t>ow</a:t>
            </a:r>
            <a:r>
              <a:rPr lang="en-GB" dirty="0" smtClean="0">
                <a:solidFill>
                  <a:srgbClr val="FF0000"/>
                </a:solidFill>
              </a:rPr>
              <a:t>, </a:t>
            </a:r>
            <a:r>
              <a:rPr lang="en-GB" dirty="0" err="1" smtClean="0">
                <a:solidFill>
                  <a:srgbClr val="FF0000"/>
                </a:solidFill>
              </a:rPr>
              <a:t>oi</a:t>
            </a:r>
            <a:r>
              <a:rPr lang="en-GB" dirty="0" smtClean="0">
                <a:solidFill>
                  <a:srgbClr val="FF0000"/>
                </a:solidFill>
              </a:rPr>
              <a:t>, ear, air, </a:t>
            </a:r>
            <a:r>
              <a:rPr lang="en-GB" dirty="0" err="1" smtClean="0">
                <a:solidFill>
                  <a:srgbClr val="FF0000"/>
                </a:solidFill>
              </a:rPr>
              <a:t>ure</a:t>
            </a:r>
            <a:r>
              <a:rPr lang="en-GB" dirty="0" smtClean="0">
                <a:solidFill>
                  <a:srgbClr val="FF0000"/>
                </a:solidFill>
              </a:rPr>
              <a:t> and </a:t>
            </a:r>
            <a:r>
              <a:rPr lang="en-GB" dirty="0" err="1" smtClean="0">
                <a:solidFill>
                  <a:srgbClr val="FF0000"/>
                </a:solidFill>
              </a:rPr>
              <a:t>er</a:t>
            </a:r>
            <a:r>
              <a:rPr lang="en-GB" dirty="0" smtClean="0">
                <a:solidFill>
                  <a:srgbClr val="FF0000"/>
                </a:solidFill>
              </a:rPr>
              <a:t>. </a:t>
            </a:r>
          </a:p>
          <a:p>
            <a:r>
              <a:rPr lang="en-GB" dirty="0" smtClean="0">
                <a:solidFill>
                  <a:schemeClr val="tx1"/>
                </a:solidFill>
              </a:rPr>
              <a:t>Phase four – adjacent consonants e.g. </a:t>
            </a:r>
            <a:r>
              <a:rPr lang="en-GB" b="1" dirty="0" smtClean="0">
                <a:solidFill>
                  <a:schemeClr val="tx1"/>
                </a:solidFill>
              </a:rPr>
              <a:t>br</a:t>
            </a:r>
            <a:r>
              <a:rPr lang="en-GB" dirty="0" smtClean="0">
                <a:solidFill>
                  <a:schemeClr val="tx1"/>
                </a:solidFill>
              </a:rPr>
              <a:t>own or </a:t>
            </a:r>
            <a:r>
              <a:rPr lang="en-GB" b="1" dirty="0" smtClean="0">
                <a:solidFill>
                  <a:schemeClr val="tx1"/>
                </a:solidFill>
              </a:rPr>
              <a:t>sw</a:t>
            </a:r>
            <a:r>
              <a:rPr lang="en-GB" dirty="0" smtClean="0">
                <a:solidFill>
                  <a:schemeClr val="tx1"/>
                </a:solidFill>
              </a:rPr>
              <a:t>im</a:t>
            </a:r>
            <a:endParaRPr lang="en-GB" dirty="0">
              <a:solidFill>
                <a:schemeClr val="tx1"/>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2819" y="209475"/>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2288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461844" y="345977"/>
            <a:ext cx="6521381" cy="1724867"/>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pPr algn="l"/>
            <a:endParaRPr lang="en-US" sz="6000" dirty="0">
              <a:solidFill>
                <a:srgbClr val="006699"/>
              </a:solidFill>
              <a:latin typeface="Gill Sans MT" pitchFamily="34" charset="0"/>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ubtitle 2"/>
          <p:cNvSpPr txBox="1">
            <a:spLocks/>
          </p:cNvSpPr>
          <p:nvPr/>
        </p:nvSpPr>
        <p:spPr>
          <a:xfrm>
            <a:off x="1322921" y="2577353"/>
            <a:ext cx="6498159" cy="3923931"/>
          </a:xfrm>
          <a:prstGeom prst="rect">
            <a:avLst/>
          </a:prstGeom>
        </p:spPr>
        <p:txBody>
          <a:bodyPr vert="horz" lIns="91440" tIns="45720" rIns="91440" bIns="45720" rtlCol="0">
            <a:norm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0" indent="0" algn="ctr">
              <a:lnSpc>
                <a:spcPct val="115000"/>
              </a:lnSpc>
              <a:spcAft>
                <a:spcPts val="0"/>
              </a:spcAft>
              <a:buNone/>
            </a:pPr>
            <a:endParaRPr lang="en-GB" sz="4000" dirty="0">
              <a:latin typeface="Calibri"/>
              <a:ea typeface="Calibri"/>
              <a:cs typeface="Times New Roman"/>
            </a:endParaRPr>
          </a:p>
        </p:txBody>
      </p:sp>
      <p:sp>
        <p:nvSpPr>
          <p:cNvPr id="2" name="TextBox 1"/>
          <p:cNvSpPr txBox="1"/>
          <p:nvPr/>
        </p:nvSpPr>
        <p:spPr>
          <a:xfrm>
            <a:off x="759923" y="1562969"/>
            <a:ext cx="7418439" cy="3970318"/>
          </a:xfrm>
          <a:prstGeom prst="rect">
            <a:avLst/>
          </a:prstGeom>
          <a:noFill/>
        </p:spPr>
        <p:txBody>
          <a:bodyPr wrap="square" rtlCol="0">
            <a:spAutoFit/>
          </a:bodyPr>
          <a:lstStyle/>
          <a:p>
            <a:pPr>
              <a:spcBef>
                <a:spcPct val="50000"/>
              </a:spcBef>
              <a:buFontTx/>
              <a:buChar char="•"/>
            </a:pPr>
            <a:r>
              <a:rPr lang="en-GB" altLang="en-US" sz="2400" dirty="0" smtClean="0">
                <a:latin typeface="+mj-lt"/>
              </a:rPr>
              <a:t>We </a:t>
            </a:r>
            <a:r>
              <a:rPr lang="en-GB" altLang="en-US" sz="2400" dirty="0">
                <a:latin typeface="+mj-lt"/>
              </a:rPr>
              <a:t>focus on pure sounds </a:t>
            </a:r>
            <a:r>
              <a:rPr lang="en-GB" altLang="en-US" sz="2400" u="sng" dirty="0">
                <a:latin typeface="+mj-lt"/>
              </a:rPr>
              <a:t>not</a:t>
            </a:r>
            <a:r>
              <a:rPr lang="en-GB" altLang="en-US" sz="2400" dirty="0">
                <a:latin typeface="+mj-lt"/>
              </a:rPr>
              <a:t> letter names.</a:t>
            </a:r>
          </a:p>
          <a:p>
            <a:pPr>
              <a:spcBef>
                <a:spcPct val="50000"/>
              </a:spcBef>
              <a:buFontTx/>
              <a:buChar char="•"/>
            </a:pPr>
            <a:r>
              <a:rPr lang="en-GB" altLang="en-US" sz="2400" dirty="0">
                <a:latin typeface="+mj-lt"/>
              </a:rPr>
              <a:t> For example:</a:t>
            </a:r>
          </a:p>
          <a:p>
            <a:pPr algn="ctr">
              <a:spcBef>
                <a:spcPct val="50000"/>
              </a:spcBef>
            </a:pPr>
            <a:r>
              <a:rPr lang="en-GB" altLang="en-US" sz="2400" dirty="0">
                <a:latin typeface="+mj-lt"/>
              </a:rPr>
              <a:t> </a:t>
            </a:r>
            <a:r>
              <a:rPr lang="en-GB" altLang="en-US" sz="2400" b="1" dirty="0">
                <a:latin typeface="+mj-lt"/>
              </a:rPr>
              <a:t>e is sounded as ‘eh’ not ‘</a:t>
            </a:r>
            <a:r>
              <a:rPr lang="en-GB" altLang="en-US" sz="2400" b="1" dirty="0" err="1">
                <a:latin typeface="+mj-lt"/>
              </a:rPr>
              <a:t>eee</a:t>
            </a:r>
            <a:r>
              <a:rPr lang="en-GB" altLang="en-US" sz="2400" b="1" dirty="0">
                <a:latin typeface="+mj-lt"/>
              </a:rPr>
              <a:t>’</a:t>
            </a:r>
          </a:p>
          <a:p>
            <a:pPr algn="ctr">
              <a:spcBef>
                <a:spcPct val="50000"/>
              </a:spcBef>
            </a:pPr>
            <a:r>
              <a:rPr lang="en-GB" altLang="en-US" sz="2400" b="1" dirty="0">
                <a:latin typeface="+mj-lt"/>
              </a:rPr>
              <a:t>f is sounded as ‘</a:t>
            </a:r>
            <a:r>
              <a:rPr lang="en-GB" altLang="en-US" sz="2400" b="1" dirty="0" err="1">
                <a:latin typeface="+mj-lt"/>
              </a:rPr>
              <a:t>ffff</a:t>
            </a:r>
            <a:r>
              <a:rPr lang="en-GB" altLang="en-US" sz="2400" b="1" dirty="0">
                <a:latin typeface="+mj-lt"/>
              </a:rPr>
              <a:t>’ not ‘eff’</a:t>
            </a:r>
          </a:p>
          <a:p>
            <a:pPr>
              <a:spcBef>
                <a:spcPct val="50000"/>
              </a:spcBef>
              <a:buFontTx/>
              <a:buChar char="•"/>
            </a:pPr>
            <a:endParaRPr lang="en-GB" altLang="en-US" sz="2400" dirty="0" smtClean="0">
              <a:latin typeface="+mj-lt"/>
            </a:endParaRPr>
          </a:p>
          <a:p>
            <a:pPr>
              <a:spcBef>
                <a:spcPct val="50000"/>
              </a:spcBef>
              <a:buFontTx/>
              <a:buChar char="•"/>
            </a:pPr>
            <a:r>
              <a:rPr lang="en-GB" altLang="en-US" sz="2400" dirty="0" smtClean="0">
                <a:latin typeface="+mj-lt"/>
              </a:rPr>
              <a:t> </a:t>
            </a:r>
            <a:r>
              <a:rPr lang="en-GB" altLang="en-US" sz="2400" dirty="0">
                <a:latin typeface="+mj-lt"/>
              </a:rPr>
              <a:t>Once the children are happy using the sounds they can begin to build words within their reading and writing. </a:t>
            </a:r>
          </a:p>
        </p:txBody>
      </p:sp>
    </p:spTree>
    <p:extLst>
      <p:ext uri="{BB962C8B-B14F-4D97-AF65-F5344CB8AC3E}">
        <p14:creationId xmlns:p14="http://schemas.microsoft.com/office/powerpoint/2010/main" val="1303342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1084008"/>
            <a:ext cx="8042276" cy="4343400"/>
          </a:xfrm>
        </p:spPr>
        <p:txBody>
          <a:bodyPr/>
          <a:lstStyle/>
          <a:p>
            <a:pPr marL="0" indent="0" algn="ctr">
              <a:buNone/>
            </a:pPr>
            <a:r>
              <a:rPr lang="en-GB" b="1" dirty="0" smtClean="0">
                <a:solidFill>
                  <a:schemeClr val="tx1"/>
                </a:solidFill>
              </a:rPr>
              <a:t>Jolly phonics lesson structure </a:t>
            </a:r>
          </a:p>
          <a:p>
            <a:pPr marL="0" indent="0" algn="ctr">
              <a:buNone/>
            </a:pPr>
            <a:endParaRPr lang="en-GB" b="1" dirty="0" smtClean="0">
              <a:solidFill>
                <a:schemeClr val="tx1"/>
              </a:solidFill>
            </a:endParaRPr>
          </a:p>
          <a:p>
            <a:r>
              <a:rPr lang="en-GB" b="1" dirty="0" smtClean="0">
                <a:solidFill>
                  <a:schemeClr val="tx1"/>
                </a:solidFill>
              </a:rPr>
              <a:t>Recap</a:t>
            </a:r>
            <a:r>
              <a:rPr lang="en-GB" dirty="0" smtClean="0">
                <a:solidFill>
                  <a:schemeClr val="tx1"/>
                </a:solidFill>
              </a:rPr>
              <a:t> – a quick game of yes and no or flashcards</a:t>
            </a:r>
          </a:p>
          <a:p>
            <a:r>
              <a:rPr lang="en-GB" b="1" dirty="0" smtClean="0">
                <a:solidFill>
                  <a:schemeClr val="tx1"/>
                </a:solidFill>
              </a:rPr>
              <a:t>Teach</a:t>
            </a:r>
            <a:r>
              <a:rPr lang="en-GB" dirty="0" smtClean="0">
                <a:solidFill>
                  <a:schemeClr val="tx1"/>
                </a:solidFill>
              </a:rPr>
              <a:t> – introduce a new sound</a:t>
            </a:r>
          </a:p>
          <a:p>
            <a:r>
              <a:rPr lang="en-GB" b="1" dirty="0" smtClean="0">
                <a:solidFill>
                  <a:schemeClr val="tx1"/>
                </a:solidFill>
              </a:rPr>
              <a:t>Practise</a:t>
            </a:r>
            <a:r>
              <a:rPr lang="en-GB" dirty="0" smtClean="0">
                <a:solidFill>
                  <a:schemeClr val="tx1"/>
                </a:solidFill>
              </a:rPr>
              <a:t> – practising using the sound</a:t>
            </a:r>
          </a:p>
          <a:p>
            <a:r>
              <a:rPr lang="en-GB" b="1" dirty="0" smtClean="0">
                <a:solidFill>
                  <a:schemeClr val="tx1"/>
                </a:solidFill>
              </a:rPr>
              <a:t>Apply</a:t>
            </a:r>
            <a:r>
              <a:rPr lang="en-GB" dirty="0" smtClean="0">
                <a:solidFill>
                  <a:schemeClr val="tx1"/>
                </a:solidFill>
              </a:rPr>
              <a:t> – using it throughout their play</a:t>
            </a:r>
          </a:p>
          <a:p>
            <a:pPr marL="0" indent="0">
              <a:buNone/>
            </a:pPr>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1674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1515" y="2505110"/>
            <a:ext cx="7841591" cy="2677656"/>
          </a:xfrm>
          <a:prstGeom prst="rect">
            <a:avLst/>
          </a:prstGeom>
        </p:spPr>
        <p:txBody>
          <a:bodyPr wrap="square">
            <a:spAutoFit/>
          </a:bodyPr>
          <a:lstStyle/>
          <a:p>
            <a:r>
              <a:rPr lang="en-GB" sz="2400" dirty="0">
                <a:solidFill>
                  <a:srgbClr val="F73BD3"/>
                </a:solidFill>
              </a:rPr>
              <a:t>Pink books – blending </a:t>
            </a:r>
            <a:endParaRPr lang="en-GB" sz="2400" dirty="0" smtClean="0">
              <a:solidFill>
                <a:srgbClr val="F73BD3"/>
              </a:solidFill>
            </a:endParaRPr>
          </a:p>
          <a:p>
            <a:endParaRPr lang="en-GB" sz="2400" dirty="0">
              <a:solidFill>
                <a:srgbClr val="F73BD3"/>
              </a:solidFill>
            </a:endParaRPr>
          </a:p>
          <a:p>
            <a:r>
              <a:rPr lang="en-GB" sz="2400" dirty="0">
                <a:solidFill>
                  <a:srgbClr val="FF0000"/>
                </a:solidFill>
              </a:rPr>
              <a:t>Red books – digraphs </a:t>
            </a:r>
            <a:endParaRPr lang="en-GB" sz="2400" dirty="0" smtClean="0">
              <a:solidFill>
                <a:srgbClr val="FF0000"/>
              </a:solidFill>
            </a:endParaRPr>
          </a:p>
          <a:p>
            <a:endParaRPr lang="en-GB" sz="2400" dirty="0">
              <a:solidFill>
                <a:srgbClr val="FF0000"/>
              </a:solidFill>
            </a:endParaRPr>
          </a:p>
          <a:p>
            <a:r>
              <a:rPr lang="en-GB" sz="2400" dirty="0">
                <a:solidFill>
                  <a:srgbClr val="FF9933"/>
                </a:solidFill>
              </a:rPr>
              <a:t>Yellow books – longer sentences and two syllable </a:t>
            </a:r>
            <a:r>
              <a:rPr lang="en-GB" sz="2400" dirty="0" smtClean="0">
                <a:solidFill>
                  <a:srgbClr val="FF9933"/>
                </a:solidFill>
              </a:rPr>
              <a:t>worlds</a:t>
            </a:r>
          </a:p>
          <a:p>
            <a:r>
              <a:rPr lang="en-GB" sz="2400" dirty="0" smtClean="0">
                <a:solidFill>
                  <a:srgbClr val="FF9933"/>
                </a:solidFill>
              </a:rPr>
              <a:t> </a:t>
            </a:r>
            <a:endParaRPr lang="en-GB" sz="2400" dirty="0">
              <a:solidFill>
                <a:srgbClr val="FF9933"/>
              </a:solidFill>
            </a:endParaRPr>
          </a:p>
          <a:p>
            <a:r>
              <a:rPr lang="en-GB" sz="2400" dirty="0">
                <a:solidFill>
                  <a:schemeClr val="bg2">
                    <a:lumMod val="50000"/>
                  </a:schemeClr>
                </a:solidFill>
              </a:rPr>
              <a:t>Blue books – paragraphs </a:t>
            </a:r>
          </a:p>
        </p:txBody>
      </p:sp>
      <p:sp>
        <p:nvSpPr>
          <p:cNvPr id="5" name="Rectangle 4"/>
          <p:cNvSpPr/>
          <p:nvPr/>
        </p:nvSpPr>
        <p:spPr>
          <a:xfrm>
            <a:off x="2376311" y="1209301"/>
            <a:ext cx="4572000" cy="461665"/>
          </a:xfrm>
          <a:prstGeom prst="rect">
            <a:avLst/>
          </a:prstGeom>
        </p:spPr>
        <p:txBody>
          <a:bodyPr>
            <a:spAutoFit/>
          </a:bodyPr>
          <a:lstStyle/>
          <a:p>
            <a:pPr algn="ctr"/>
            <a:r>
              <a:rPr lang="en-GB" sz="2400" b="1" dirty="0"/>
              <a:t>Reading book </a:t>
            </a:r>
            <a:r>
              <a:rPr lang="en-GB" sz="2400" b="1" dirty="0" smtClean="0"/>
              <a:t>bands</a:t>
            </a:r>
            <a:endParaRPr lang="en-GB" sz="2400" b="1" dirty="0"/>
          </a:p>
        </p:txBody>
      </p:sp>
      <p:pic>
        <p:nvPicPr>
          <p:cNvPr id="3074" name="Picture 2" descr="http://vignette4.wikia.nocookie.net/missionbookcrossing/images/3/36/Book_boy_reading_cartoon_book.jpg/revision/latest?cb=201102242100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585" y="553374"/>
            <a:ext cx="1436386" cy="16269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154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861875" y="1271434"/>
            <a:ext cx="7782137" cy="4450449"/>
          </a:xfrm>
          <a:prstGeom prst="rect">
            <a:avLst/>
          </a:prstGeom>
          <a:noFill/>
          <a:ln w="412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10000"/>
              </a:spcBef>
            </a:pPr>
            <a:r>
              <a:rPr lang="en-GB" altLang="en-US" sz="2400" b="1" dirty="0"/>
              <a:t>What can you do to help</a:t>
            </a:r>
            <a:r>
              <a:rPr lang="en-GB" altLang="en-US" sz="2400" b="1" dirty="0" smtClean="0"/>
              <a:t>?</a:t>
            </a:r>
          </a:p>
          <a:p>
            <a:pPr>
              <a:spcBef>
                <a:spcPct val="10000"/>
              </a:spcBef>
            </a:pPr>
            <a:endParaRPr lang="en-GB" altLang="en-US" sz="2400" b="1" dirty="0"/>
          </a:p>
          <a:p>
            <a:pPr marL="457200" indent="-457200">
              <a:spcBef>
                <a:spcPct val="10000"/>
              </a:spcBef>
              <a:buAutoNum type="arabicPeriod"/>
            </a:pPr>
            <a:r>
              <a:rPr lang="en-GB" altLang="en-US" sz="2400" dirty="0" smtClean="0"/>
              <a:t>Be </a:t>
            </a:r>
            <a:r>
              <a:rPr lang="en-GB" altLang="en-US" sz="2400" dirty="0"/>
              <a:t>a role model – let your child see you </a:t>
            </a:r>
            <a:r>
              <a:rPr lang="en-GB" altLang="en-US" sz="2400" dirty="0" smtClean="0"/>
              <a:t>reading.</a:t>
            </a:r>
          </a:p>
          <a:p>
            <a:pPr marL="457200" indent="-457200">
              <a:spcBef>
                <a:spcPct val="10000"/>
              </a:spcBef>
              <a:buAutoNum type="arabicPeriod"/>
            </a:pPr>
            <a:r>
              <a:rPr lang="en-GB" altLang="en-US" sz="2400" dirty="0" smtClean="0"/>
              <a:t>Encourage </a:t>
            </a:r>
            <a:r>
              <a:rPr lang="en-GB" altLang="en-US" sz="2400" dirty="0"/>
              <a:t>your child to recognise letters in their environment; street names, signs, packets, brand </a:t>
            </a:r>
            <a:r>
              <a:rPr lang="en-GB" altLang="en-US" sz="2400" dirty="0" smtClean="0"/>
              <a:t>label</a:t>
            </a:r>
          </a:p>
          <a:p>
            <a:pPr marL="457200" indent="-457200">
              <a:spcBef>
                <a:spcPct val="10000"/>
              </a:spcBef>
              <a:buAutoNum type="arabicPeriod"/>
            </a:pPr>
            <a:r>
              <a:rPr lang="en-GB" altLang="en-US" sz="2400" dirty="0" smtClean="0"/>
              <a:t>Model blending sounds – CVC and two syllable</a:t>
            </a:r>
          </a:p>
          <a:p>
            <a:pPr marL="457200" indent="-457200">
              <a:spcBef>
                <a:spcPct val="10000"/>
              </a:spcBef>
              <a:buAutoNum type="arabicPeriod"/>
            </a:pPr>
            <a:r>
              <a:rPr lang="en-GB" altLang="en-US" sz="2400" dirty="0" smtClean="0"/>
              <a:t>Use </a:t>
            </a:r>
            <a:r>
              <a:rPr lang="en-GB" altLang="en-US" sz="2400" dirty="0"/>
              <a:t>letter sounds and not letter </a:t>
            </a:r>
            <a:r>
              <a:rPr lang="en-GB" altLang="en-US" sz="2400" dirty="0" smtClean="0"/>
              <a:t>names </a:t>
            </a:r>
            <a:endParaRPr lang="en-GB" altLang="en-US" sz="2400" dirty="0"/>
          </a:p>
          <a:p>
            <a:pPr>
              <a:spcBef>
                <a:spcPct val="20000"/>
              </a:spcBef>
            </a:pPr>
            <a:r>
              <a:rPr lang="en-GB" altLang="en-US" sz="2400" dirty="0" smtClean="0"/>
              <a:t>5.  Allow </a:t>
            </a:r>
            <a:r>
              <a:rPr lang="en-GB" altLang="en-US" sz="2400" dirty="0"/>
              <a:t>your child to hold the book </a:t>
            </a:r>
            <a:r>
              <a:rPr lang="en-GB" altLang="en-US" sz="2400" dirty="0" smtClean="0"/>
              <a:t>themselves</a:t>
            </a:r>
            <a:r>
              <a:rPr lang="en-GB" altLang="en-US" sz="2400" dirty="0"/>
              <a:t>.</a:t>
            </a:r>
          </a:p>
          <a:p>
            <a:pPr>
              <a:spcBef>
                <a:spcPct val="20000"/>
              </a:spcBef>
            </a:pPr>
            <a:r>
              <a:rPr lang="en-GB" altLang="en-US" sz="2400" dirty="0" smtClean="0"/>
              <a:t>6.  Ask </a:t>
            </a:r>
            <a:r>
              <a:rPr lang="en-GB" altLang="en-US" sz="2400" dirty="0"/>
              <a:t>your child about what they have read.</a:t>
            </a:r>
          </a:p>
          <a:p>
            <a:pPr>
              <a:spcBef>
                <a:spcPct val="20000"/>
              </a:spcBef>
              <a:buFontTx/>
              <a:buChar char="•"/>
            </a:pPr>
            <a:endParaRPr lang="en-GB" altLang="en-US" dirty="0">
              <a:solidFill>
                <a:srgbClr val="0066FF"/>
              </a:solidFill>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3500" y="96292"/>
            <a:ext cx="160972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2588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13084</TotalTime>
  <Words>664</Words>
  <Application>Microsoft Office PowerPoint</Application>
  <PresentationFormat>On-screen Show (4:3)</PresentationFormat>
  <Paragraphs>98</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Gill Sans MT</vt:lpstr>
      <vt:lpstr>News Gothic MT</vt:lpstr>
      <vt:lpstr>Times New Roman</vt:lpstr>
      <vt:lpstr>Wingdings 2</vt:lpstr>
      <vt:lpstr>Breeze</vt:lpstr>
      <vt:lpstr>PowerPoint Presentation</vt:lpstr>
      <vt:lpstr>PowerPoint Presentation</vt:lpstr>
      <vt:lpstr>Reading </vt:lpstr>
      <vt:lpstr>PowerPoint Presentation</vt:lpstr>
      <vt:lpstr>PowerPoint Presentation</vt:lpstr>
      <vt:lpstr>PowerPoint Presentation</vt:lpstr>
      <vt:lpstr>PowerPoint Presentation</vt:lpstr>
      <vt:lpstr>PowerPoint Presentation</vt:lpstr>
      <vt:lpstr>PowerPoint Presentation</vt:lpstr>
      <vt:lpstr>Writing </vt:lpstr>
      <vt:lpstr>PowerPoint Presentation</vt:lpstr>
      <vt:lpstr>PowerPoint Presentation</vt:lpstr>
      <vt:lpstr>PowerPoint Presentation</vt:lpstr>
      <vt:lpstr>PowerPoint Presentation</vt:lpstr>
      <vt:lpstr>PowerPoint Presentation</vt:lpstr>
    </vt:vector>
  </TitlesOfParts>
  <Company>St Nicolas and St Mary CE Primary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Academy</dc:title>
  <dc:creator>David Etherton</dc:creator>
  <cp:lastModifiedBy>wendy</cp:lastModifiedBy>
  <cp:revision>125</cp:revision>
  <cp:lastPrinted>2016-03-11T14:32:17Z</cp:lastPrinted>
  <dcterms:created xsi:type="dcterms:W3CDTF">2013-09-21T08:35:51Z</dcterms:created>
  <dcterms:modified xsi:type="dcterms:W3CDTF">2016-03-18T07:43:01Z</dcterms:modified>
</cp:coreProperties>
</file>