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4"/>
  </p:notesMasterIdLst>
  <p:handoutMasterIdLst>
    <p:handoutMasterId r:id="rId35"/>
  </p:handoutMasterIdLst>
  <p:sldIdLst>
    <p:sldId id="257" r:id="rId2"/>
    <p:sldId id="290" r:id="rId3"/>
    <p:sldId id="276" r:id="rId4"/>
    <p:sldId id="279" r:id="rId5"/>
    <p:sldId id="280" r:id="rId6"/>
    <p:sldId id="281" r:id="rId7"/>
    <p:sldId id="282" r:id="rId8"/>
    <p:sldId id="283" r:id="rId9"/>
    <p:sldId id="284" r:id="rId10"/>
    <p:sldId id="285" r:id="rId11"/>
    <p:sldId id="286" r:id="rId12"/>
    <p:sldId id="287" r:id="rId13"/>
    <p:sldId id="261" r:id="rId14"/>
    <p:sldId id="273" r:id="rId15"/>
    <p:sldId id="277" r:id="rId16"/>
    <p:sldId id="265" r:id="rId17"/>
    <p:sldId id="272" r:id="rId18"/>
    <p:sldId id="271" r:id="rId19"/>
    <p:sldId id="288" r:id="rId20"/>
    <p:sldId id="289" r:id="rId21"/>
    <p:sldId id="274" r:id="rId22"/>
    <p:sldId id="291" r:id="rId23"/>
    <p:sldId id="267" r:id="rId24"/>
    <p:sldId id="292" r:id="rId25"/>
    <p:sldId id="293" r:id="rId26"/>
    <p:sldId id="268" r:id="rId27"/>
    <p:sldId id="294" r:id="rId28"/>
    <p:sldId id="278" r:id="rId29"/>
    <p:sldId id="263" r:id="rId30"/>
    <p:sldId id="269" r:id="rId31"/>
    <p:sldId id="296" r:id="rId32"/>
    <p:sldId id="295" r:id="rId33"/>
  </p:sldIdLst>
  <p:sldSz cx="9144000" cy="6858000" type="screen4x3"/>
  <p:notesSz cx="6662738" cy="98821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4" userDrawn="1">
          <p15:clr>
            <a:srgbClr val="A4A3A4"/>
          </p15:clr>
        </p15:guide>
        <p15:guide id="2" pos="209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ad" initials="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7BABC"/>
    <a:srgbClr val="FFCC00"/>
    <a:srgbClr val="006699"/>
    <a:srgbClr val="2C7C9F"/>
    <a:srgbClr val="898989"/>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889" autoAdjust="0"/>
    <p:restoredTop sz="76321" autoAdjust="0"/>
  </p:normalViewPr>
  <p:slideViewPr>
    <p:cSldViewPr snapToGrid="0" snapToObjects="1">
      <p:cViewPr varScale="1">
        <p:scale>
          <a:sx n="83" d="100"/>
          <a:sy n="83" d="100"/>
        </p:scale>
        <p:origin x="126"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04"/>
    </p:cViewPr>
  </p:sorterViewPr>
  <p:notesViewPr>
    <p:cSldViewPr snapToGrid="0" snapToObjects="1">
      <p:cViewPr>
        <p:scale>
          <a:sx n="100" d="100"/>
          <a:sy n="100" d="100"/>
        </p:scale>
        <p:origin x="-1632" y="-72"/>
      </p:cViewPr>
      <p:guideLst>
        <p:guide orient="horz" pos="3114"/>
        <p:guide pos="209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887186" cy="494109"/>
          </a:xfrm>
          <a:prstGeom prst="rect">
            <a:avLst/>
          </a:prstGeom>
        </p:spPr>
        <p:txBody>
          <a:bodyPr vert="horz" lIns="90452" tIns="45226" rIns="90452" bIns="45226" rtlCol="0"/>
          <a:lstStyle>
            <a:lvl1pPr algn="l">
              <a:defRPr sz="1200"/>
            </a:lvl1pPr>
          </a:lstStyle>
          <a:p>
            <a:endParaRPr lang="en-GB"/>
          </a:p>
        </p:txBody>
      </p:sp>
      <p:sp>
        <p:nvSpPr>
          <p:cNvPr id="3" name="Date Placeholder 2"/>
          <p:cNvSpPr>
            <a:spLocks noGrp="1"/>
          </p:cNvSpPr>
          <p:nvPr>
            <p:ph type="dt" sz="quarter" idx="1"/>
          </p:nvPr>
        </p:nvSpPr>
        <p:spPr>
          <a:xfrm>
            <a:off x="3774013" y="0"/>
            <a:ext cx="2887186" cy="494109"/>
          </a:xfrm>
          <a:prstGeom prst="rect">
            <a:avLst/>
          </a:prstGeom>
        </p:spPr>
        <p:txBody>
          <a:bodyPr vert="horz" lIns="90452" tIns="45226" rIns="90452" bIns="45226" rtlCol="0"/>
          <a:lstStyle>
            <a:lvl1pPr algn="r">
              <a:defRPr sz="1200"/>
            </a:lvl1pPr>
          </a:lstStyle>
          <a:p>
            <a:fld id="{C876B5FA-2418-45BE-9B41-CC19B52FF5D4}" type="datetimeFigureOut">
              <a:rPr lang="en-GB" smtClean="0"/>
              <a:t>01/03/2016</a:t>
            </a:fld>
            <a:endParaRPr lang="en-GB"/>
          </a:p>
        </p:txBody>
      </p:sp>
      <p:sp>
        <p:nvSpPr>
          <p:cNvPr id="4" name="Footer Placeholder 3"/>
          <p:cNvSpPr>
            <a:spLocks noGrp="1"/>
          </p:cNvSpPr>
          <p:nvPr>
            <p:ph type="ftr" sz="quarter" idx="2"/>
          </p:nvPr>
        </p:nvSpPr>
        <p:spPr>
          <a:xfrm>
            <a:off x="3" y="9386363"/>
            <a:ext cx="2887186" cy="494109"/>
          </a:xfrm>
          <a:prstGeom prst="rect">
            <a:avLst/>
          </a:prstGeom>
        </p:spPr>
        <p:txBody>
          <a:bodyPr vert="horz" lIns="90452" tIns="45226" rIns="90452" bIns="45226" rtlCol="0" anchor="b"/>
          <a:lstStyle>
            <a:lvl1pPr algn="l">
              <a:defRPr sz="1200"/>
            </a:lvl1pPr>
          </a:lstStyle>
          <a:p>
            <a:endParaRPr lang="en-GB"/>
          </a:p>
        </p:txBody>
      </p:sp>
      <p:sp>
        <p:nvSpPr>
          <p:cNvPr id="5" name="Slide Number Placeholder 4"/>
          <p:cNvSpPr>
            <a:spLocks noGrp="1"/>
          </p:cNvSpPr>
          <p:nvPr>
            <p:ph type="sldNum" sz="quarter" idx="3"/>
          </p:nvPr>
        </p:nvSpPr>
        <p:spPr>
          <a:xfrm>
            <a:off x="3774013" y="9386363"/>
            <a:ext cx="2887186" cy="494109"/>
          </a:xfrm>
          <a:prstGeom prst="rect">
            <a:avLst/>
          </a:prstGeom>
        </p:spPr>
        <p:txBody>
          <a:bodyPr vert="horz" lIns="90452" tIns="45226" rIns="90452" bIns="45226" rtlCol="0" anchor="b"/>
          <a:lstStyle>
            <a:lvl1pPr algn="r">
              <a:defRPr sz="1200"/>
            </a:lvl1pPr>
          </a:lstStyle>
          <a:p>
            <a:fld id="{DD35454E-B65C-453D-BDE5-DEA1CAE80CB7}" type="slidenum">
              <a:rPr lang="en-GB" smtClean="0"/>
              <a:t>‹#›</a:t>
            </a:fld>
            <a:endParaRPr lang="en-GB"/>
          </a:p>
        </p:txBody>
      </p:sp>
    </p:spTree>
    <p:extLst>
      <p:ext uri="{BB962C8B-B14F-4D97-AF65-F5344CB8AC3E}">
        <p14:creationId xmlns:p14="http://schemas.microsoft.com/office/powerpoint/2010/main" val="10805482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887186" cy="494109"/>
          </a:xfrm>
          <a:prstGeom prst="rect">
            <a:avLst/>
          </a:prstGeom>
        </p:spPr>
        <p:txBody>
          <a:bodyPr vert="horz" lIns="90452" tIns="45226" rIns="90452" bIns="45226" rtlCol="0"/>
          <a:lstStyle>
            <a:lvl1pPr algn="l">
              <a:defRPr sz="1200"/>
            </a:lvl1pPr>
          </a:lstStyle>
          <a:p>
            <a:endParaRPr lang="en-GB"/>
          </a:p>
        </p:txBody>
      </p:sp>
      <p:sp>
        <p:nvSpPr>
          <p:cNvPr id="3" name="Date Placeholder 2"/>
          <p:cNvSpPr>
            <a:spLocks noGrp="1"/>
          </p:cNvSpPr>
          <p:nvPr>
            <p:ph type="dt" idx="1"/>
          </p:nvPr>
        </p:nvSpPr>
        <p:spPr>
          <a:xfrm>
            <a:off x="3774013" y="0"/>
            <a:ext cx="2887186" cy="494109"/>
          </a:xfrm>
          <a:prstGeom prst="rect">
            <a:avLst/>
          </a:prstGeom>
        </p:spPr>
        <p:txBody>
          <a:bodyPr vert="horz" lIns="90452" tIns="45226" rIns="90452" bIns="45226" rtlCol="0"/>
          <a:lstStyle>
            <a:lvl1pPr algn="r">
              <a:defRPr sz="1200"/>
            </a:lvl1pPr>
          </a:lstStyle>
          <a:p>
            <a:fld id="{C1436E5D-7C1C-4E2A-BD01-32DF326F6FB1}" type="datetimeFigureOut">
              <a:rPr lang="en-GB" smtClean="0"/>
              <a:t>01/03/2016</a:t>
            </a:fld>
            <a:endParaRPr lang="en-GB"/>
          </a:p>
        </p:txBody>
      </p:sp>
      <p:sp>
        <p:nvSpPr>
          <p:cNvPr id="4" name="Slide Image Placeholder 3"/>
          <p:cNvSpPr>
            <a:spLocks noGrp="1" noRot="1" noChangeAspect="1"/>
          </p:cNvSpPr>
          <p:nvPr>
            <p:ph type="sldImg" idx="2"/>
          </p:nvPr>
        </p:nvSpPr>
        <p:spPr>
          <a:xfrm>
            <a:off x="862013" y="741363"/>
            <a:ext cx="4938712" cy="3705225"/>
          </a:xfrm>
          <a:prstGeom prst="rect">
            <a:avLst/>
          </a:prstGeom>
          <a:noFill/>
          <a:ln w="12700">
            <a:solidFill>
              <a:prstClr val="black"/>
            </a:solidFill>
          </a:ln>
        </p:spPr>
        <p:txBody>
          <a:bodyPr vert="horz" lIns="90452" tIns="45226" rIns="90452" bIns="45226" rtlCol="0" anchor="ctr"/>
          <a:lstStyle/>
          <a:p>
            <a:endParaRPr lang="en-GB"/>
          </a:p>
        </p:txBody>
      </p:sp>
      <p:sp>
        <p:nvSpPr>
          <p:cNvPr id="5" name="Notes Placeholder 4"/>
          <p:cNvSpPr>
            <a:spLocks noGrp="1"/>
          </p:cNvSpPr>
          <p:nvPr>
            <p:ph type="body" sz="quarter" idx="3"/>
          </p:nvPr>
        </p:nvSpPr>
        <p:spPr>
          <a:xfrm>
            <a:off x="666274" y="4694040"/>
            <a:ext cx="5330190" cy="4446985"/>
          </a:xfrm>
          <a:prstGeom prst="rect">
            <a:avLst/>
          </a:prstGeom>
        </p:spPr>
        <p:txBody>
          <a:bodyPr vert="horz" lIns="90452" tIns="45226" rIns="90452" bIns="4522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3" y="9386363"/>
            <a:ext cx="2887186" cy="494109"/>
          </a:xfrm>
          <a:prstGeom prst="rect">
            <a:avLst/>
          </a:prstGeom>
        </p:spPr>
        <p:txBody>
          <a:bodyPr vert="horz" lIns="90452" tIns="45226" rIns="90452" bIns="45226" rtlCol="0" anchor="b"/>
          <a:lstStyle>
            <a:lvl1pPr algn="l">
              <a:defRPr sz="1200"/>
            </a:lvl1pPr>
          </a:lstStyle>
          <a:p>
            <a:endParaRPr lang="en-GB"/>
          </a:p>
        </p:txBody>
      </p:sp>
      <p:sp>
        <p:nvSpPr>
          <p:cNvPr id="7" name="Slide Number Placeholder 6"/>
          <p:cNvSpPr>
            <a:spLocks noGrp="1"/>
          </p:cNvSpPr>
          <p:nvPr>
            <p:ph type="sldNum" sz="quarter" idx="5"/>
          </p:nvPr>
        </p:nvSpPr>
        <p:spPr>
          <a:xfrm>
            <a:off x="3774013" y="9386363"/>
            <a:ext cx="2887186" cy="494109"/>
          </a:xfrm>
          <a:prstGeom prst="rect">
            <a:avLst/>
          </a:prstGeom>
        </p:spPr>
        <p:txBody>
          <a:bodyPr vert="horz" lIns="90452" tIns="45226" rIns="90452" bIns="45226" rtlCol="0" anchor="b"/>
          <a:lstStyle>
            <a:lvl1pPr algn="r">
              <a:defRPr sz="1200"/>
            </a:lvl1pPr>
          </a:lstStyle>
          <a:p>
            <a:fld id="{976D9B62-6394-4295-B56A-827ABB74420F}" type="slidenum">
              <a:rPr lang="en-GB" smtClean="0"/>
              <a:t>‹#›</a:t>
            </a:fld>
            <a:endParaRPr lang="en-GB"/>
          </a:p>
        </p:txBody>
      </p:sp>
    </p:spTree>
    <p:extLst>
      <p:ext uri="{BB962C8B-B14F-4D97-AF65-F5344CB8AC3E}">
        <p14:creationId xmlns:p14="http://schemas.microsoft.com/office/powerpoint/2010/main" val="3173562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1</a:t>
            </a:fld>
            <a:endParaRPr lang="en-GB"/>
          </a:p>
        </p:txBody>
      </p:sp>
    </p:spTree>
    <p:extLst>
      <p:ext uri="{BB962C8B-B14F-4D97-AF65-F5344CB8AC3E}">
        <p14:creationId xmlns:p14="http://schemas.microsoft.com/office/powerpoint/2010/main" val="13712906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10</a:t>
            </a:fld>
            <a:endParaRPr lang="en-GB"/>
          </a:p>
        </p:txBody>
      </p:sp>
    </p:spTree>
    <p:extLst>
      <p:ext uri="{BB962C8B-B14F-4D97-AF65-F5344CB8AC3E}">
        <p14:creationId xmlns:p14="http://schemas.microsoft.com/office/powerpoint/2010/main" val="949685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11</a:t>
            </a:fld>
            <a:endParaRPr lang="en-GB"/>
          </a:p>
        </p:txBody>
      </p:sp>
    </p:spTree>
    <p:extLst>
      <p:ext uri="{BB962C8B-B14F-4D97-AF65-F5344CB8AC3E}">
        <p14:creationId xmlns:p14="http://schemas.microsoft.com/office/powerpoint/2010/main" val="23267610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76D9B62-6394-4295-B56A-827ABB74420F}" type="slidenum">
              <a:rPr lang="en-GB" smtClean="0"/>
              <a:t>12</a:t>
            </a:fld>
            <a:endParaRPr lang="en-GB"/>
          </a:p>
        </p:txBody>
      </p:sp>
    </p:spTree>
    <p:extLst>
      <p:ext uri="{BB962C8B-B14F-4D97-AF65-F5344CB8AC3E}">
        <p14:creationId xmlns:p14="http://schemas.microsoft.com/office/powerpoint/2010/main" val="14455822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 2012, Mr Gove introduced the SPAG test. “…we want to make sure that</a:t>
            </a:r>
            <a:r>
              <a:rPr lang="en-GB" baseline="0" dirty="0" smtClean="0"/>
              <a:t> when children leave primary school they are confident in grammar, punctuation and spelling. The test will ensure that primary schools place a stronger focus on the teaching of these skills than in previous years.”</a:t>
            </a:r>
            <a:endParaRPr lang="en-GB" dirty="0" smtClean="0"/>
          </a:p>
          <a:p>
            <a:endParaRPr lang="en-GB" dirty="0" smtClean="0"/>
          </a:p>
          <a:p>
            <a:r>
              <a:rPr lang="en-GB" dirty="0" smtClean="0"/>
              <a:t>The new curriculum expects children to tackle</a:t>
            </a:r>
            <a:r>
              <a:rPr lang="en-GB" baseline="0" dirty="0" smtClean="0"/>
              <a:t> more challenging grammar earlier on, for example subordination and co-ordination is now in year 2 when it used to be in year 4. We will share the expectations for both year 1 and 2 in the next two slides.</a:t>
            </a:r>
          </a:p>
          <a:p>
            <a:endParaRPr lang="en-GB" baseline="0" dirty="0" smtClean="0"/>
          </a:p>
          <a:p>
            <a:r>
              <a:rPr lang="en-GB" baseline="0" dirty="0" smtClean="0"/>
              <a:t>The terminology will also be shared in further slides and we have prepared a booklet for you to take away and use/look at </a:t>
            </a:r>
            <a:r>
              <a:rPr lang="en-GB" baseline="0" dirty="0" err="1" smtClean="0"/>
              <a:t>at</a:t>
            </a:r>
            <a:r>
              <a:rPr lang="en-GB" baseline="0" dirty="0" smtClean="0"/>
              <a:t> home.</a:t>
            </a:r>
          </a:p>
          <a:p>
            <a:endParaRPr lang="en-GB" baseline="0" dirty="0" smtClean="0"/>
          </a:p>
        </p:txBody>
      </p:sp>
      <p:sp>
        <p:nvSpPr>
          <p:cNvPr id="4" name="Slide Number Placeholder 3"/>
          <p:cNvSpPr>
            <a:spLocks noGrp="1"/>
          </p:cNvSpPr>
          <p:nvPr>
            <p:ph type="sldNum" sz="quarter" idx="10"/>
          </p:nvPr>
        </p:nvSpPr>
        <p:spPr/>
        <p:txBody>
          <a:bodyPr/>
          <a:lstStyle/>
          <a:p>
            <a:fld id="{976D9B62-6394-4295-B56A-827ABB74420F}" type="slidenum">
              <a:rPr lang="en-GB" smtClean="0"/>
              <a:t>13</a:t>
            </a:fld>
            <a:endParaRPr lang="en-GB"/>
          </a:p>
        </p:txBody>
      </p:sp>
    </p:spTree>
    <p:extLst>
      <p:ext uri="{BB962C8B-B14F-4D97-AF65-F5344CB8AC3E}">
        <p14:creationId xmlns:p14="http://schemas.microsoft.com/office/powerpoint/2010/main" val="13712906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Although this is set out as the expectation for year 1 many</a:t>
            </a:r>
            <a:r>
              <a:rPr lang="en-GB" baseline="0" dirty="0" smtClean="0"/>
              <a:t> of these objectives will still be applicable for children in year 2 as they need to practise these areas to maintain their understanding.</a:t>
            </a:r>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14</a:t>
            </a:fld>
            <a:endParaRPr lang="en-GB"/>
          </a:p>
        </p:txBody>
      </p:sp>
    </p:spTree>
    <p:extLst>
      <p:ext uri="{BB962C8B-B14F-4D97-AF65-F5344CB8AC3E}">
        <p14:creationId xmlns:p14="http://schemas.microsoft.com/office/powerpoint/2010/main" val="3799443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15</a:t>
            </a:fld>
            <a:endParaRPr lang="en-GB"/>
          </a:p>
        </p:txBody>
      </p:sp>
    </p:spTree>
    <p:extLst>
      <p:ext uri="{BB962C8B-B14F-4D97-AF65-F5344CB8AC3E}">
        <p14:creationId xmlns:p14="http://schemas.microsoft.com/office/powerpoint/2010/main" val="33204596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16</a:t>
            </a:fld>
            <a:endParaRPr lang="en-GB"/>
          </a:p>
        </p:txBody>
      </p:sp>
    </p:spTree>
    <p:extLst>
      <p:ext uri="{BB962C8B-B14F-4D97-AF65-F5344CB8AC3E}">
        <p14:creationId xmlns:p14="http://schemas.microsoft.com/office/powerpoint/2010/main" val="3139278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17</a:t>
            </a:fld>
            <a:endParaRPr lang="en-GB"/>
          </a:p>
        </p:txBody>
      </p:sp>
    </p:spTree>
    <p:extLst>
      <p:ext uri="{BB962C8B-B14F-4D97-AF65-F5344CB8AC3E}">
        <p14:creationId xmlns:p14="http://schemas.microsoft.com/office/powerpoint/2010/main" val="12329685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All</a:t>
            </a:r>
            <a:r>
              <a:rPr lang="en-GB" baseline="0" dirty="0" smtClean="0"/>
              <a:t> of this has been included in a KS1 booklet for parents to take home and refer to, if they wish. The booklet outlines expectations for year 1 and 2 so that parents in year 2 are able to refer back to year 1 expectations and year 1 parents can gain an overview of what children will cover in year 2. (There is lower KS2 booklet available with year 3 expectations too.)</a:t>
            </a:r>
          </a:p>
          <a:p>
            <a:endParaRPr lang="en-GB" baseline="0" dirty="0"/>
          </a:p>
          <a:p>
            <a:r>
              <a:rPr lang="en-GB" baseline="0" dirty="0" smtClean="0"/>
              <a:t>There is also a grammar terminology glossary booklet for Key Stage 1 which explains many of the terms we use at school and within lessons. Please feel free to take a copy.</a:t>
            </a:r>
          </a:p>
          <a:p>
            <a:endParaRPr lang="en-GB" baseline="0" dirty="0" smtClean="0"/>
          </a:p>
        </p:txBody>
      </p:sp>
      <p:sp>
        <p:nvSpPr>
          <p:cNvPr id="4" name="Slide Number Placeholder 3"/>
          <p:cNvSpPr>
            <a:spLocks noGrp="1"/>
          </p:cNvSpPr>
          <p:nvPr>
            <p:ph type="sldNum" sz="quarter" idx="10"/>
          </p:nvPr>
        </p:nvSpPr>
        <p:spPr/>
        <p:txBody>
          <a:bodyPr/>
          <a:lstStyle/>
          <a:p>
            <a:fld id="{976D9B62-6394-4295-B56A-827ABB74420F}" type="slidenum">
              <a:rPr lang="en-GB" smtClean="0"/>
              <a:t>18</a:t>
            </a:fld>
            <a:endParaRPr lang="en-GB"/>
          </a:p>
        </p:txBody>
      </p:sp>
    </p:spTree>
    <p:extLst>
      <p:ext uri="{BB962C8B-B14F-4D97-AF65-F5344CB8AC3E}">
        <p14:creationId xmlns:p14="http://schemas.microsoft.com/office/powerpoint/2010/main" val="39808087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19</a:t>
            </a:fld>
            <a:endParaRPr lang="en-GB"/>
          </a:p>
        </p:txBody>
      </p:sp>
    </p:spTree>
    <p:extLst>
      <p:ext uri="{BB962C8B-B14F-4D97-AF65-F5344CB8AC3E}">
        <p14:creationId xmlns:p14="http://schemas.microsoft.com/office/powerpoint/2010/main" val="1266130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76D9B62-6394-4295-B56A-827ABB74420F}" type="slidenum">
              <a:rPr lang="en-GB" smtClean="0"/>
              <a:t>2</a:t>
            </a:fld>
            <a:endParaRPr lang="en-GB"/>
          </a:p>
        </p:txBody>
      </p:sp>
    </p:spTree>
    <p:extLst>
      <p:ext uri="{BB962C8B-B14F-4D97-AF65-F5344CB8AC3E}">
        <p14:creationId xmlns:p14="http://schemas.microsoft.com/office/powerpoint/2010/main" val="12563181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20</a:t>
            </a:fld>
            <a:endParaRPr lang="en-GB"/>
          </a:p>
        </p:txBody>
      </p:sp>
    </p:spTree>
    <p:extLst>
      <p:ext uri="{BB962C8B-B14F-4D97-AF65-F5344CB8AC3E}">
        <p14:creationId xmlns:p14="http://schemas.microsoft.com/office/powerpoint/2010/main" val="41642723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21</a:t>
            </a:fld>
            <a:endParaRPr lang="en-GB"/>
          </a:p>
        </p:txBody>
      </p:sp>
    </p:spTree>
    <p:extLst>
      <p:ext uri="{BB962C8B-B14F-4D97-AF65-F5344CB8AC3E}">
        <p14:creationId xmlns:p14="http://schemas.microsoft.com/office/powerpoint/2010/main" val="3422758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22</a:t>
            </a:fld>
            <a:endParaRPr lang="en-GB"/>
          </a:p>
        </p:txBody>
      </p:sp>
    </p:spTree>
    <p:extLst>
      <p:ext uri="{BB962C8B-B14F-4D97-AF65-F5344CB8AC3E}">
        <p14:creationId xmlns:p14="http://schemas.microsoft.com/office/powerpoint/2010/main" val="22400347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23</a:t>
            </a:fld>
            <a:endParaRPr lang="en-GB"/>
          </a:p>
        </p:txBody>
      </p:sp>
    </p:spTree>
    <p:extLst>
      <p:ext uri="{BB962C8B-B14F-4D97-AF65-F5344CB8AC3E}">
        <p14:creationId xmlns:p14="http://schemas.microsoft.com/office/powerpoint/2010/main" val="22817828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24</a:t>
            </a:fld>
            <a:endParaRPr lang="en-GB"/>
          </a:p>
        </p:txBody>
      </p:sp>
    </p:spTree>
    <p:extLst>
      <p:ext uri="{BB962C8B-B14F-4D97-AF65-F5344CB8AC3E}">
        <p14:creationId xmlns:p14="http://schemas.microsoft.com/office/powerpoint/2010/main" val="14528871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25</a:t>
            </a:fld>
            <a:endParaRPr lang="en-GB"/>
          </a:p>
        </p:txBody>
      </p:sp>
    </p:spTree>
    <p:extLst>
      <p:ext uri="{BB962C8B-B14F-4D97-AF65-F5344CB8AC3E}">
        <p14:creationId xmlns:p14="http://schemas.microsoft.com/office/powerpoint/2010/main" val="20628696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26</a:t>
            </a:fld>
            <a:endParaRPr lang="en-GB"/>
          </a:p>
        </p:txBody>
      </p:sp>
    </p:spTree>
    <p:extLst>
      <p:ext uri="{BB962C8B-B14F-4D97-AF65-F5344CB8AC3E}">
        <p14:creationId xmlns:p14="http://schemas.microsoft.com/office/powerpoint/2010/main" val="31357772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27</a:t>
            </a:fld>
            <a:endParaRPr lang="en-GB"/>
          </a:p>
        </p:txBody>
      </p:sp>
    </p:spTree>
    <p:extLst>
      <p:ext uri="{BB962C8B-B14F-4D97-AF65-F5344CB8AC3E}">
        <p14:creationId xmlns:p14="http://schemas.microsoft.com/office/powerpoint/2010/main" val="3802280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focus on spelling, punctuation and vocabulary skills during our literacy starters e.g. adjectives, verbs, full stops, commas for a list,</a:t>
            </a:r>
            <a:r>
              <a:rPr lang="en-GB" baseline="0" dirty="0" smtClean="0"/>
              <a:t> writing descriptive sentences, games, etc.</a:t>
            </a:r>
          </a:p>
          <a:p>
            <a:r>
              <a:rPr lang="en-GB" baseline="0" dirty="0" smtClean="0"/>
              <a:t>We also teach discrete SPAG lessons in year 2 two to three times a week in 30 minute afternoon sessions. We try to keep these activities fun and enjoyable for the children, often playing games and using table top activities as well as introducing children to the format that they will face in the KS1 SATs paper.</a:t>
            </a:r>
          </a:p>
        </p:txBody>
      </p:sp>
      <p:sp>
        <p:nvSpPr>
          <p:cNvPr id="4" name="Slide Number Placeholder 3"/>
          <p:cNvSpPr>
            <a:spLocks noGrp="1"/>
          </p:cNvSpPr>
          <p:nvPr>
            <p:ph type="sldNum" sz="quarter" idx="10"/>
          </p:nvPr>
        </p:nvSpPr>
        <p:spPr/>
        <p:txBody>
          <a:bodyPr/>
          <a:lstStyle/>
          <a:p>
            <a:fld id="{976D9B62-6394-4295-B56A-827ABB74420F}" type="slidenum">
              <a:rPr lang="en-GB" smtClean="0"/>
              <a:t>28</a:t>
            </a:fld>
            <a:endParaRPr lang="en-GB"/>
          </a:p>
        </p:txBody>
      </p:sp>
    </p:spTree>
    <p:extLst>
      <p:ext uri="{BB962C8B-B14F-4D97-AF65-F5344CB8AC3E}">
        <p14:creationId xmlns:p14="http://schemas.microsoft.com/office/powerpoint/2010/main" val="16157030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29</a:t>
            </a:fld>
            <a:endParaRPr lang="en-GB"/>
          </a:p>
        </p:txBody>
      </p:sp>
    </p:spTree>
    <p:extLst>
      <p:ext uri="{BB962C8B-B14F-4D97-AF65-F5344CB8AC3E}">
        <p14:creationId xmlns:p14="http://schemas.microsoft.com/office/powerpoint/2010/main" val="1371290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3</a:t>
            </a:fld>
            <a:endParaRPr lang="en-GB"/>
          </a:p>
        </p:txBody>
      </p:sp>
    </p:spTree>
    <p:extLst>
      <p:ext uri="{BB962C8B-B14F-4D97-AF65-F5344CB8AC3E}">
        <p14:creationId xmlns:p14="http://schemas.microsoft.com/office/powerpoint/2010/main" val="9049751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30</a:t>
            </a:fld>
            <a:endParaRPr lang="en-GB"/>
          </a:p>
        </p:txBody>
      </p:sp>
    </p:spTree>
    <p:extLst>
      <p:ext uri="{BB962C8B-B14F-4D97-AF65-F5344CB8AC3E}">
        <p14:creationId xmlns:p14="http://schemas.microsoft.com/office/powerpoint/2010/main" val="24834071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31</a:t>
            </a:fld>
            <a:endParaRPr lang="en-GB"/>
          </a:p>
        </p:txBody>
      </p:sp>
    </p:spTree>
    <p:extLst>
      <p:ext uri="{BB962C8B-B14F-4D97-AF65-F5344CB8AC3E}">
        <p14:creationId xmlns:p14="http://schemas.microsoft.com/office/powerpoint/2010/main" val="5564873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76D9B62-6394-4295-B56A-827ABB74420F}" type="slidenum">
              <a:rPr lang="en-GB" smtClean="0"/>
              <a:t>32</a:t>
            </a:fld>
            <a:endParaRPr lang="en-GB"/>
          </a:p>
        </p:txBody>
      </p:sp>
    </p:spTree>
    <p:extLst>
      <p:ext uri="{BB962C8B-B14F-4D97-AF65-F5344CB8AC3E}">
        <p14:creationId xmlns:p14="http://schemas.microsoft.com/office/powerpoint/2010/main" val="2998850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4</a:t>
            </a:fld>
            <a:endParaRPr lang="en-GB"/>
          </a:p>
        </p:txBody>
      </p:sp>
    </p:spTree>
    <p:extLst>
      <p:ext uri="{BB962C8B-B14F-4D97-AF65-F5344CB8AC3E}">
        <p14:creationId xmlns:p14="http://schemas.microsoft.com/office/powerpoint/2010/main" val="1368445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5</a:t>
            </a:fld>
            <a:endParaRPr lang="en-GB"/>
          </a:p>
        </p:txBody>
      </p:sp>
    </p:spTree>
    <p:extLst>
      <p:ext uri="{BB962C8B-B14F-4D97-AF65-F5344CB8AC3E}">
        <p14:creationId xmlns:p14="http://schemas.microsoft.com/office/powerpoint/2010/main" val="1482653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6</a:t>
            </a:fld>
            <a:endParaRPr lang="en-GB"/>
          </a:p>
        </p:txBody>
      </p:sp>
    </p:spTree>
    <p:extLst>
      <p:ext uri="{BB962C8B-B14F-4D97-AF65-F5344CB8AC3E}">
        <p14:creationId xmlns:p14="http://schemas.microsoft.com/office/powerpoint/2010/main" val="2701810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7</a:t>
            </a:fld>
            <a:endParaRPr lang="en-GB"/>
          </a:p>
        </p:txBody>
      </p:sp>
    </p:spTree>
    <p:extLst>
      <p:ext uri="{BB962C8B-B14F-4D97-AF65-F5344CB8AC3E}">
        <p14:creationId xmlns:p14="http://schemas.microsoft.com/office/powerpoint/2010/main" val="8400076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8</a:t>
            </a:fld>
            <a:endParaRPr lang="en-GB"/>
          </a:p>
        </p:txBody>
      </p:sp>
    </p:spTree>
    <p:extLst>
      <p:ext uri="{BB962C8B-B14F-4D97-AF65-F5344CB8AC3E}">
        <p14:creationId xmlns:p14="http://schemas.microsoft.com/office/powerpoint/2010/main" val="3411871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6D9B62-6394-4295-B56A-827ABB74420F}" type="slidenum">
              <a:rPr lang="en-GB" smtClean="0"/>
              <a:t>9</a:t>
            </a:fld>
            <a:endParaRPr lang="en-GB"/>
          </a:p>
        </p:txBody>
      </p:sp>
    </p:spTree>
    <p:extLst>
      <p:ext uri="{BB962C8B-B14F-4D97-AF65-F5344CB8AC3E}">
        <p14:creationId xmlns:p14="http://schemas.microsoft.com/office/powerpoint/2010/main" val="2182171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1A2854AE-1C1C-BB43-9512-5A1DDE340F3A}" type="datetimeFigureOut">
              <a:rPr lang="en-US" smtClean="0"/>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66C88-3EA1-F140-AAA8-0335659D0E5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GB"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A2854AE-1C1C-BB43-9512-5A1DDE340F3A}" type="datetimeFigureOut">
              <a:rPr lang="en-US" smtClean="0"/>
              <a:t>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766C88-3EA1-F140-AAA8-0335659D0E50}"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1A2854AE-1C1C-BB43-9512-5A1DDE340F3A}" type="datetimeFigureOut">
              <a:rPr lang="en-US" smtClean="0"/>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66C88-3EA1-F140-AAA8-0335659D0E5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GB"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1A2854AE-1C1C-BB43-9512-5A1DDE340F3A}" type="datetimeFigureOut">
              <a:rPr lang="en-US" smtClean="0"/>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66C88-3EA1-F140-AAA8-0335659D0E5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1A2854AE-1C1C-BB43-9512-5A1DDE340F3A}" type="datetimeFigureOut">
              <a:rPr lang="en-US" smtClean="0"/>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66C88-3EA1-F140-AAA8-0335659D0E5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GB"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1A2854AE-1C1C-BB43-9512-5A1DDE340F3A}" type="datetimeFigureOut">
              <a:rPr lang="en-US" smtClean="0"/>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66C88-3EA1-F140-AAA8-0335659D0E50}"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1A2854AE-1C1C-BB43-9512-5A1DDE340F3A}" type="datetimeFigureOut">
              <a:rPr lang="en-US" smtClean="0"/>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66C88-3EA1-F140-AAA8-0335659D0E5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GB"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1A2854AE-1C1C-BB43-9512-5A1DDE340F3A}" type="datetimeFigureOut">
              <a:rPr lang="en-US" smtClean="0"/>
              <a:t>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766C88-3EA1-F140-AAA8-0335659D0E5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1A2854AE-1C1C-BB43-9512-5A1DDE340F3A}" type="datetimeFigureOut">
              <a:rPr lang="en-US" smtClean="0"/>
              <a:t>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766C88-3EA1-F140-AAA8-0335659D0E5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1A2854AE-1C1C-BB43-9512-5A1DDE340F3A}" type="datetimeFigureOut">
              <a:rPr lang="en-US" smtClean="0"/>
              <a:t>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766C88-3EA1-F140-AAA8-0335659D0E5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854AE-1C1C-BB43-9512-5A1DDE340F3A}" type="datetimeFigureOut">
              <a:rPr lang="en-US" smtClean="0"/>
              <a:t>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766C88-3EA1-F140-AAA8-0335659D0E5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GB"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A2854AE-1C1C-BB43-9512-5A1DDE340F3A}" type="datetimeFigureOut">
              <a:rPr lang="en-US" smtClean="0"/>
              <a:t>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766C88-3EA1-F140-AAA8-0335659D0E5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1A2854AE-1C1C-BB43-9512-5A1DDE340F3A}" type="datetimeFigureOut">
              <a:rPr lang="en-US" smtClean="0"/>
              <a:t>3/1/2016</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6A766C88-3EA1-F140-AAA8-0335659D0E5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youtube.com/watch?v=BqhXUW_v-1s" TargetMode="External"/><Relationship Id="rId3" Type="http://schemas.openxmlformats.org/officeDocument/2006/relationships/image" Target="../media/image2.png"/><Relationship Id="rId7" Type="http://schemas.openxmlformats.org/officeDocument/2006/relationships/hyperlink" Target="https://www.youtube.com/watch?v=eCjJYB07aSU"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ictgames.com/literacy.html" TargetMode="External"/><Relationship Id="rId5" Type="http://schemas.openxmlformats.org/officeDocument/2006/relationships/hyperlink" Target="http://www.letters-and-sounds.com/" TargetMode="External"/><Relationship Id="rId4" Type="http://schemas.openxmlformats.org/officeDocument/2006/relationships/hyperlink" Target="http://www.phonicsplay.co.uk/"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www.oxfordowl.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http://www.bbc.co.uk/bitesize/ks1/literacy/" TargetMode="External"/><Relationship Id="rId4" Type="http://schemas.openxmlformats.org/officeDocument/2006/relationships/hyperlink" Target="http://www.funenglishgames.com/grammargames.html"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www.youtube.com/watch?v=eCjJYB07aSU" TargetMode="External"/><Relationship Id="rId4" Type="http://schemas.openxmlformats.org/officeDocument/2006/relationships/hyperlink" Target="https://www.youtube.com/watch?v=BqhXUW_v-1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5" y="345977"/>
            <a:ext cx="5759283"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r>
              <a:rPr lang="en-US" sz="9600" dirty="0" smtClean="0">
                <a:solidFill>
                  <a:srgbClr val="006699"/>
                </a:solidFill>
                <a:latin typeface="Gill Sans MT" pitchFamily="34" charset="0"/>
              </a:rPr>
              <a:t>Welcome</a:t>
            </a:r>
            <a:endParaRPr lang="en-US" sz="96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518058" y="2577353"/>
            <a:ext cx="8081193" cy="3872085"/>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buNone/>
            </a:pPr>
            <a:endParaRPr lang="en-US" sz="1600" dirty="0">
              <a:solidFill>
                <a:srgbClr val="006699"/>
              </a:solidFill>
              <a:latin typeface="Gill Sans MT" pitchFamily="34" charset="0"/>
            </a:endParaRPr>
          </a:p>
          <a:p>
            <a:pPr marL="0" indent="0" algn="ctr">
              <a:buNone/>
            </a:pPr>
            <a:endParaRPr lang="en-US" sz="1600" dirty="0" smtClean="0">
              <a:solidFill>
                <a:srgbClr val="006699"/>
              </a:solidFill>
              <a:latin typeface="Gill Sans MT" pitchFamily="34" charset="0"/>
            </a:endParaRPr>
          </a:p>
          <a:p>
            <a:pPr marL="0" indent="0" algn="ctr">
              <a:buNone/>
            </a:pPr>
            <a:endParaRPr lang="en-US" sz="1600" dirty="0">
              <a:solidFill>
                <a:srgbClr val="006699"/>
              </a:solidFill>
              <a:latin typeface="Gill Sans MT" pitchFamily="34" charset="0"/>
            </a:endParaRPr>
          </a:p>
          <a:p>
            <a:pPr marL="0" indent="0" algn="ctr">
              <a:buNone/>
            </a:pPr>
            <a:endParaRPr lang="en-US" sz="1600" dirty="0" smtClean="0">
              <a:solidFill>
                <a:srgbClr val="006699"/>
              </a:solidFill>
              <a:latin typeface="Gill Sans MT" pitchFamily="34" charset="0"/>
            </a:endParaRPr>
          </a:p>
        </p:txBody>
      </p:sp>
    </p:spTree>
    <p:extLst>
      <p:ext uri="{BB962C8B-B14F-4D97-AF65-F5344CB8AC3E}">
        <p14:creationId xmlns:p14="http://schemas.microsoft.com/office/powerpoint/2010/main" val="16809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GB" sz="4400" dirty="0" smtClean="0">
                <a:latin typeface="Gill Sans MT" panose="020B0502020104020203" pitchFamily="34" charset="0"/>
              </a:rPr>
              <a:t>          </a:t>
            </a:r>
            <a:r>
              <a:rPr lang="en-GB" sz="4400" u="sng" dirty="0" smtClean="0">
                <a:latin typeface="Gill Sans MT" panose="020B0502020104020203" pitchFamily="34" charset="0"/>
              </a:rPr>
              <a:t>How can I help my child?</a:t>
            </a:r>
            <a:endParaRPr lang="en-GB" sz="4400" u="sng" dirty="0">
              <a:latin typeface="Gill Sans MT" panose="020B0502020104020203" pitchFamily="34" charset="0"/>
            </a:endParaRPr>
          </a:p>
        </p:txBody>
      </p:sp>
      <p:sp>
        <p:nvSpPr>
          <p:cNvPr id="3" name="Content Placeholder 2"/>
          <p:cNvSpPr>
            <a:spLocks noGrp="1"/>
          </p:cNvSpPr>
          <p:nvPr>
            <p:ph idx="1"/>
          </p:nvPr>
        </p:nvSpPr>
        <p:spPr/>
        <p:txBody>
          <a:bodyPr>
            <a:normAutofit fontScale="92500" lnSpcReduction="20000"/>
          </a:bodyPr>
          <a:lstStyle/>
          <a:p>
            <a:endParaRPr lang="en-GB" dirty="0" smtClean="0"/>
          </a:p>
          <a:p>
            <a:pPr marL="0" indent="0">
              <a:buNone/>
            </a:pPr>
            <a:r>
              <a:rPr lang="en-GB" dirty="0" smtClean="0"/>
              <a:t>There are a number of things that parents can do to support early reading development:</a:t>
            </a:r>
          </a:p>
          <a:p>
            <a:r>
              <a:rPr lang="en-GB" dirty="0" smtClean="0"/>
              <a:t>Let your child see you enjoy reading yourself. They are influenced by you and what you do!</a:t>
            </a:r>
          </a:p>
          <a:p>
            <a:r>
              <a:rPr lang="en-GB" dirty="0" smtClean="0"/>
              <a:t>Encourage your child to read anywhere and anything – signs, packaging labels, cereal boxes, magazines, websites.</a:t>
            </a:r>
          </a:p>
          <a:p>
            <a:r>
              <a:rPr lang="en-GB" dirty="0" smtClean="0"/>
              <a:t>Make time for your child to read their school book to you. </a:t>
            </a:r>
            <a:endParaRPr lang="en-GB" dirty="0"/>
          </a:p>
          <a:p>
            <a:r>
              <a:rPr lang="en-GB" dirty="0" smtClean="0"/>
              <a:t>With all books, encourage your child to ‘sound out’ unfamiliar words and then blend from left to right rather than looking at pictures to guess. </a:t>
            </a:r>
            <a:endParaRPr lang="en-GB" dirty="0"/>
          </a:p>
        </p:txBody>
      </p:sp>
    </p:spTree>
    <p:extLst>
      <p:ext uri="{BB962C8B-B14F-4D97-AF65-F5344CB8AC3E}">
        <p14:creationId xmlns:p14="http://schemas.microsoft.com/office/powerpoint/2010/main" val="3360014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GB" u="sng" dirty="0" smtClean="0">
                <a:latin typeface="Gill Sans MT" panose="020B0502020104020203" pitchFamily="34" charset="0"/>
              </a:rPr>
              <a:t>Useful websites</a:t>
            </a:r>
            <a:endParaRPr lang="en-GB" u="sng" dirty="0">
              <a:latin typeface="Gill Sans MT" panose="020B0502020104020203" pitchFamily="34" charset="0"/>
            </a:endParaRPr>
          </a:p>
        </p:txBody>
      </p:sp>
      <p:sp>
        <p:nvSpPr>
          <p:cNvPr id="3" name="Content Placeholder 2"/>
          <p:cNvSpPr>
            <a:spLocks noGrp="1"/>
          </p:cNvSpPr>
          <p:nvPr>
            <p:ph idx="1"/>
          </p:nvPr>
        </p:nvSpPr>
        <p:spPr/>
        <p:txBody>
          <a:bodyPr/>
          <a:lstStyle/>
          <a:p>
            <a:endParaRPr lang="en-GB" dirty="0" smtClean="0"/>
          </a:p>
          <a:p>
            <a:pPr marL="0" indent="0">
              <a:buNone/>
            </a:pPr>
            <a:r>
              <a:rPr lang="en-GB" dirty="0" smtClean="0">
                <a:hlinkClick r:id="rId4"/>
              </a:rPr>
              <a:t>www.phonicsplay.co.uk</a:t>
            </a:r>
            <a:r>
              <a:rPr lang="en-GB" dirty="0" smtClean="0"/>
              <a:t> </a:t>
            </a:r>
          </a:p>
          <a:p>
            <a:pPr marL="0" indent="0">
              <a:buNone/>
            </a:pPr>
            <a:r>
              <a:rPr lang="en-GB" dirty="0">
                <a:hlinkClick r:id="rId5"/>
              </a:rPr>
              <a:t>http://</a:t>
            </a:r>
            <a:r>
              <a:rPr lang="en-GB" dirty="0" smtClean="0">
                <a:hlinkClick r:id="rId5"/>
              </a:rPr>
              <a:t>www.letters-and-sounds.com</a:t>
            </a:r>
            <a:r>
              <a:rPr lang="en-GB" dirty="0"/>
              <a:t> </a:t>
            </a:r>
            <a:endParaRPr lang="en-GB" dirty="0" smtClean="0"/>
          </a:p>
          <a:p>
            <a:pPr marL="0" indent="0">
              <a:buNone/>
            </a:pPr>
            <a:r>
              <a:rPr lang="en-GB" dirty="0" smtClean="0">
                <a:hlinkClick r:id="rId6"/>
              </a:rPr>
              <a:t>http://www.ictgames.com/literacy.html</a:t>
            </a:r>
            <a:r>
              <a:rPr lang="en-GB" dirty="0" smtClean="0"/>
              <a:t> </a:t>
            </a:r>
          </a:p>
          <a:p>
            <a:pPr marL="0" lvl="0" indent="0">
              <a:buNone/>
            </a:pPr>
            <a:r>
              <a:rPr lang="en-GB" altLang="en-US" dirty="0" smtClean="0">
                <a:solidFill>
                  <a:schemeClr val="tx1"/>
                </a:solidFill>
                <a:latin typeface="Arial" panose="020B0604020202020204" pitchFamily="34" charset="0"/>
              </a:rPr>
              <a:t>                                    </a:t>
            </a:r>
            <a:r>
              <a:rPr lang="en-GB" altLang="en-US" sz="1600" dirty="0" smtClean="0">
                <a:solidFill>
                  <a:schemeClr val="tx1"/>
                </a:solidFill>
                <a:latin typeface="Gill Sans MT" panose="020B0502020104020203" pitchFamily="34" charset="0"/>
              </a:rPr>
              <a:t>-</a:t>
            </a:r>
            <a:endParaRPr lang="en-GB" dirty="0"/>
          </a:p>
        </p:txBody>
      </p:sp>
      <p:sp>
        <p:nvSpPr>
          <p:cNvPr id="4" name="Rectangle 3"/>
          <p:cNvSpPr/>
          <p:nvPr/>
        </p:nvSpPr>
        <p:spPr>
          <a:xfrm>
            <a:off x="518058" y="5010674"/>
            <a:ext cx="7178142" cy="1047979"/>
          </a:xfrm>
          <a:prstGeom prst="rect">
            <a:avLst/>
          </a:prstGeom>
        </p:spPr>
        <p:txBody>
          <a:bodyPr wrap="square">
            <a:spAutoFit/>
          </a:bodyPr>
          <a:lstStyle/>
          <a:p>
            <a:pPr>
              <a:lnSpc>
                <a:spcPct val="115000"/>
              </a:lnSpc>
            </a:pPr>
            <a:r>
              <a:rPr lang="en-GB" dirty="0">
                <a:latin typeface="Calibri"/>
                <a:ea typeface="Calibri"/>
                <a:cs typeface="Times New Roman"/>
                <a:hlinkClick r:id="rId7"/>
              </a:rPr>
              <a:t>https://www.youtube.com/watch?v=eCjJYB07aSU</a:t>
            </a:r>
            <a:r>
              <a:rPr lang="en-GB" dirty="0">
                <a:latin typeface="Calibri"/>
                <a:ea typeface="Calibri"/>
                <a:cs typeface="Times New Roman"/>
              </a:rPr>
              <a:t>  - Jolly Phonics songs</a:t>
            </a:r>
            <a:r>
              <a:rPr lang="en-GB" dirty="0" smtClean="0">
                <a:latin typeface="Calibri"/>
                <a:ea typeface="Calibri"/>
                <a:cs typeface="Times New Roman"/>
              </a:rPr>
              <a:t>.</a:t>
            </a:r>
          </a:p>
          <a:p>
            <a:pPr>
              <a:lnSpc>
                <a:spcPct val="115000"/>
              </a:lnSpc>
            </a:pPr>
            <a:endParaRPr lang="en-GB" dirty="0">
              <a:latin typeface="Calibri"/>
              <a:ea typeface="Calibri"/>
              <a:cs typeface="Times New Roman"/>
            </a:endParaRPr>
          </a:p>
          <a:p>
            <a:pPr>
              <a:lnSpc>
                <a:spcPct val="115000"/>
              </a:lnSpc>
            </a:pPr>
            <a:r>
              <a:rPr lang="en-GB" dirty="0" smtClean="0">
                <a:latin typeface="Calibri"/>
                <a:ea typeface="Calibri"/>
                <a:cs typeface="Times New Roman"/>
              </a:rPr>
              <a:t> </a:t>
            </a:r>
            <a:endParaRPr lang="en-GB" dirty="0">
              <a:latin typeface="Calibri"/>
              <a:ea typeface="Calibri"/>
              <a:cs typeface="Times New Roman"/>
            </a:endParaRPr>
          </a:p>
        </p:txBody>
      </p:sp>
      <p:sp>
        <p:nvSpPr>
          <p:cNvPr id="8" name="Text Box 1"/>
          <p:cNvSpPr txBox="1">
            <a:spLocks noChangeArrowheads="1"/>
          </p:cNvSpPr>
          <p:nvPr/>
        </p:nvSpPr>
        <p:spPr bwMode="auto">
          <a:xfrm>
            <a:off x="2857500" y="8458200"/>
            <a:ext cx="914400" cy="914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GB" sz="4000">
                <a:solidFill>
                  <a:srgbClr val="0000FF"/>
                </a:solidFill>
                <a:effectLst/>
                <a:latin typeface="SassoonPrimaryInfant"/>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 Box 1"/>
          <p:cNvSpPr txBox="1">
            <a:spLocks noChangeArrowheads="1"/>
          </p:cNvSpPr>
          <p:nvPr/>
        </p:nvSpPr>
        <p:spPr bwMode="auto">
          <a:xfrm>
            <a:off x="3009900" y="8610600"/>
            <a:ext cx="914400" cy="914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GB" sz="4000">
                <a:solidFill>
                  <a:srgbClr val="0000FF"/>
                </a:solidFill>
                <a:effectLst/>
                <a:latin typeface="SassoonPrimaryInfant"/>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6"/>
          <p:cNvSpPr>
            <a:spLocks noChangeArrowheads="1"/>
          </p:cNvSpPr>
          <p:nvPr/>
        </p:nvSpPr>
        <p:spPr bwMode="auto">
          <a:xfrm>
            <a:off x="152400" y="340296"/>
            <a:ext cx="312906"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GB"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chemeClr val="tx1"/>
                </a:solidFill>
                <a:effectLst/>
                <a:latin typeface="Arial" panose="020B0604020202020204" pitchFamily="34" charset="0"/>
              </a:rPr>
              <a:t>  </a:t>
            </a:r>
          </a:p>
        </p:txBody>
      </p:sp>
      <p:sp>
        <p:nvSpPr>
          <p:cNvPr id="13" name="Rectangle 8"/>
          <p:cNvSpPr>
            <a:spLocks noChangeArrowheads="1"/>
          </p:cNvSpPr>
          <p:nvPr/>
        </p:nvSpPr>
        <p:spPr bwMode="auto">
          <a:xfrm>
            <a:off x="521525" y="4131411"/>
            <a:ext cx="846169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kumimoji="0" lang="en-GB"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8"/>
              </a:rPr>
              <a:t>https://www.youtube.com/watch?v=BqhXUW_v-1s</a:t>
            </a:r>
            <a:r>
              <a:rPr kumimoji="0" lang="en-GB"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GB" altLang="en-US" dirty="0">
                <a:latin typeface="Gill Sans MT" panose="020B0502020104020203" pitchFamily="34" charset="0"/>
              </a:rPr>
              <a:t>link for phonics pronunciation video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b="0" i="0" u="none" strike="noStrike" cap="none" normalizeH="0" baseline="0" dirty="0" smtClean="0">
              <a:ln>
                <a:noFill/>
              </a:ln>
              <a:solidFill>
                <a:schemeClr val="tx1"/>
              </a:solidFill>
              <a:effectLst/>
              <a:latin typeface="Arial" panose="020B0604020202020204" pitchFamily="34" charset="0"/>
            </a:endParaRPr>
          </a:p>
        </p:txBody>
      </p:sp>
      <p:sp>
        <p:nvSpPr>
          <p:cNvPr id="14" name="Text Box 1"/>
          <p:cNvSpPr txBox="1">
            <a:spLocks noChangeArrowheads="1"/>
          </p:cNvSpPr>
          <p:nvPr/>
        </p:nvSpPr>
        <p:spPr bwMode="auto">
          <a:xfrm>
            <a:off x="3162300" y="8763000"/>
            <a:ext cx="914400" cy="914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GB" sz="4000">
                <a:solidFill>
                  <a:srgbClr val="0000FF"/>
                </a:solidFill>
                <a:effectLst/>
                <a:latin typeface="SassoonPrimaryInfant"/>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9"/>
          <p:cNvSpPr>
            <a:spLocks noChangeArrowheads="1"/>
          </p:cNvSpPr>
          <p:nvPr/>
        </p:nvSpPr>
        <p:spPr bwMode="auto">
          <a:xfrm>
            <a:off x="304800" y="631195"/>
            <a:ext cx="21672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34275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194714"/>
            <a:ext cx="8056563" cy="1362075"/>
          </a:xfrm>
        </p:spPr>
        <p:txBody>
          <a:bodyPr/>
          <a:lstStyle/>
          <a:p>
            <a:r>
              <a:rPr lang="en-GB" sz="7200" dirty="0" smtClean="0">
                <a:latin typeface="Gill Sans MT" panose="020B0502020104020203" pitchFamily="34" charset="0"/>
              </a:rPr>
              <a:t>Spelling, Punctuation &amp; Grammar</a:t>
            </a:r>
            <a:endParaRPr lang="en-GB" sz="7200" dirty="0">
              <a:latin typeface="Gill Sans MT" panose="020B0502020104020203" pitchFamily="34" charset="0"/>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txBox="1">
            <a:spLocks/>
          </p:cNvSpPr>
          <p:nvPr/>
        </p:nvSpPr>
        <p:spPr>
          <a:xfrm>
            <a:off x="549275" y="3924073"/>
            <a:ext cx="8057147" cy="1325563"/>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b="0" kern="1200" cap="none" baseline="0">
                <a:solidFill>
                  <a:schemeClr val="accent1"/>
                </a:solidFill>
                <a:latin typeface="+mj-lt"/>
                <a:ea typeface="+mj-ea"/>
                <a:cs typeface="+mj-cs"/>
              </a:defRPr>
            </a:lvl1pPr>
          </a:lstStyle>
          <a:p>
            <a:r>
              <a:rPr lang="en-GB" dirty="0" smtClean="0">
                <a:latin typeface="Gill Sans MT" panose="020B0502020104020203" pitchFamily="34" charset="0"/>
              </a:rPr>
              <a:t>Key Stage 1</a:t>
            </a:r>
            <a:endParaRPr lang="en-GB" dirty="0">
              <a:latin typeface="Gill Sans MT" panose="020B0502020104020203" pitchFamily="34" charset="0"/>
            </a:endParaRPr>
          </a:p>
        </p:txBody>
      </p:sp>
    </p:spTree>
    <p:extLst>
      <p:ext uri="{BB962C8B-B14F-4D97-AF65-F5344CB8AC3E}">
        <p14:creationId xmlns:p14="http://schemas.microsoft.com/office/powerpoint/2010/main" val="2941804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577353"/>
            <a:ext cx="6498159"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endParaRPr lang="en-GB" sz="4000" dirty="0">
              <a:latin typeface="Calibri"/>
              <a:ea typeface="Calibri"/>
              <a:cs typeface="Times New Roman"/>
            </a:endParaRPr>
          </a:p>
        </p:txBody>
      </p:sp>
      <p:sp>
        <p:nvSpPr>
          <p:cNvPr id="12" name="Title 1"/>
          <p:cNvSpPr>
            <a:spLocks noGrp="1"/>
          </p:cNvSpPr>
          <p:nvPr>
            <p:ph type="title"/>
          </p:nvPr>
        </p:nvSpPr>
        <p:spPr>
          <a:xfrm>
            <a:off x="1279357" y="641880"/>
            <a:ext cx="8057147" cy="1325563"/>
          </a:xfrm>
        </p:spPr>
        <p:txBody>
          <a:bodyPr/>
          <a:lstStyle/>
          <a:p>
            <a:pPr algn="ctr"/>
            <a:r>
              <a:rPr lang="en-GB" dirty="0" smtClean="0">
                <a:latin typeface="Gill Sans MT" panose="020B0502020104020203" pitchFamily="34" charset="0"/>
              </a:rPr>
              <a:t>What’s changed in the new curriculum?</a:t>
            </a:r>
            <a:endParaRPr lang="en-GB" dirty="0">
              <a:latin typeface="Gill Sans MT" panose="020B0502020104020203" pitchFamily="34" charset="0"/>
            </a:endParaRPr>
          </a:p>
        </p:txBody>
      </p:sp>
      <p:sp>
        <p:nvSpPr>
          <p:cNvPr id="2" name="TextBox 1"/>
          <p:cNvSpPr txBox="1"/>
          <p:nvPr/>
        </p:nvSpPr>
        <p:spPr>
          <a:xfrm>
            <a:off x="1279357" y="2070844"/>
            <a:ext cx="7118685" cy="4832092"/>
          </a:xfrm>
          <a:prstGeom prst="rect">
            <a:avLst/>
          </a:prstGeom>
          <a:noFill/>
        </p:spPr>
        <p:txBody>
          <a:bodyPr wrap="square" rtlCol="0">
            <a:spAutoFit/>
          </a:bodyPr>
          <a:lstStyle/>
          <a:p>
            <a:pPr marL="342900" indent="-342900">
              <a:buFont typeface="Arial" panose="020B0604020202020204" pitchFamily="34" charset="0"/>
              <a:buChar char="•"/>
            </a:pPr>
            <a:r>
              <a:rPr lang="en-GB" sz="2200" dirty="0" smtClean="0">
                <a:latin typeface="Gill Sans MT" panose="020B0502020104020203" pitchFamily="34" charset="0"/>
              </a:rPr>
              <a:t>The revised National Curriculum for English (introduced from September 2014) places a much stronger emphasis on </a:t>
            </a:r>
            <a:r>
              <a:rPr lang="en-GB" sz="2200" b="1" dirty="0" smtClean="0">
                <a:latin typeface="Gill Sans MT" panose="020B0502020104020203" pitchFamily="34" charset="0"/>
              </a:rPr>
              <a:t>vocabulary development, grammar, punctuation and spelling</a:t>
            </a:r>
            <a:endParaRPr lang="en-GB" sz="2200" dirty="0" smtClean="0">
              <a:latin typeface="Gill Sans MT" panose="020B0502020104020203" pitchFamily="34" charset="0"/>
            </a:endParaRPr>
          </a:p>
          <a:p>
            <a:pPr marL="342900" indent="-342900">
              <a:buFont typeface="Arial" panose="020B0604020202020204" pitchFamily="34" charset="0"/>
              <a:buChar char="•"/>
            </a:pPr>
            <a:endParaRPr lang="en-GB" sz="2200" dirty="0">
              <a:latin typeface="Gill Sans MT" panose="020B0502020104020203" pitchFamily="34" charset="0"/>
            </a:endParaRPr>
          </a:p>
          <a:p>
            <a:pPr marL="342900" indent="-342900">
              <a:buFont typeface="Arial" panose="020B0604020202020204" pitchFamily="34" charset="0"/>
              <a:buChar char="•"/>
            </a:pPr>
            <a:r>
              <a:rPr lang="en-GB" sz="2200" dirty="0" smtClean="0">
                <a:latin typeface="Gill Sans MT" panose="020B0502020104020203" pitchFamily="34" charset="0"/>
              </a:rPr>
              <a:t>Expectations have been raised in each year group with many aspects having to be taught at least a year earlier than in the previous curriculum (for example, the use of commas and apostrophes will be taught in KS1)</a:t>
            </a:r>
          </a:p>
          <a:p>
            <a:pPr marL="342900" indent="-342900">
              <a:buFont typeface="Arial" panose="020B0604020202020204" pitchFamily="34" charset="0"/>
              <a:buChar char="•"/>
            </a:pPr>
            <a:endParaRPr lang="en-GB" sz="2200" dirty="0">
              <a:latin typeface="Gill Sans MT" panose="020B0502020104020203" pitchFamily="34" charset="0"/>
            </a:endParaRPr>
          </a:p>
          <a:p>
            <a:pPr marL="342900" indent="-342900">
              <a:buFont typeface="Arial" panose="020B0604020202020204" pitchFamily="34" charset="0"/>
              <a:buChar char="•"/>
            </a:pPr>
            <a:r>
              <a:rPr lang="en-GB" sz="2200" dirty="0" smtClean="0">
                <a:latin typeface="Gill Sans MT" panose="020B0502020104020203" pitchFamily="34" charset="0"/>
              </a:rPr>
              <a:t>Pupils are expected to recognise and use the grammatical terminology appropriate to their year group</a:t>
            </a:r>
          </a:p>
          <a:p>
            <a:pPr marL="342900" indent="-342900">
              <a:buFont typeface="Arial" panose="020B0604020202020204" pitchFamily="34" charset="0"/>
              <a:buChar char="•"/>
            </a:pPr>
            <a:endParaRPr lang="en-GB" sz="2200" dirty="0">
              <a:latin typeface="Gill Sans MT" panose="020B0502020104020203" pitchFamily="34" charset="0"/>
            </a:endParaRPr>
          </a:p>
          <a:p>
            <a:endParaRPr lang="en-GB" sz="2200" dirty="0">
              <a:latin typeface="Gill Sans MT" panose="020B0502020104020203" pitchFamily="34" charset="0"/>
            </a:endParaRPr>
          </a:p>
        </p:txBody>
      </p:sp>
    </p:spTree>
    <p:extLst>
      <p:ext uri="{BB962C8B-B14F-4D97-AF65-F5344CB8AC3E}">
        <p14:creationId xmlns:p14="http://schemas.microsoft.com/office/powerpoint/2010/main" val="3293174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263346"/>
            <a:ext cx="6498159"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endParaRPr lang="en-GB" sz="4000" dirty="0">
              <a:latin typeface="Calibri"/>
              <a:ea typeface="Calibri"/>
              <a:cs typeface="Times New Roman"/>
            </a:endParaRPr>
          </a:p>
        </p:txBody>
      </p:sp>
      <p:sp>
        <p:nvSpPr>
          <p:cNvPr id="12" name="Title 1"/>
          <p:cNvSpPr>
            <a:spLocks noGrp="1"/>
          </p:cNvSpPr>
          <p:nvPr>
            <p:ph type="title"/>
          </p:nvPr>
        </p:nvSpPr>
        <p:spPr>
          <a:xfrm>
            <a:off x="1760618" y="545630"/>
            <a:ext cx="6829929" cy="1325563"/>
          </a:xfrm>
        </p:spPr>
        <p:txBody>
          <a:bodyPr/>
          <a:lstStyle/>
          <a:p>
            <a:pPr algn="ctr"/>
            <a:r>
              <a:rPr lang="en-GB" dirty="0" smtClean="0">
                <a:latin typeface="Gill Sans MT" panose="020B0502020104020203" pitchFamily="34" charset="0"/>
              </a:rPr>
              <a:t>New curriculum expectations - Year 1</a:t>
            </a:r>
            <a:endParaRPr lang="en-GB" dirty="0">
              <a:latin typeface="Gill Sans MT" panose="020B0502020104020203" pitchFamily="34" charset="0"/>
            </a:endParaRPr>
          </a:p>
        </p:txBody>
      </p:sp>
      <p:sp>
        <p:nvSpPr>
          <p:cNvPr id="9" name="TextBox 8"/>
          <p:cNvSpPr txBox="1"/>
          <p:nvPr/>
        </p:nvSpPr>
        <p:spPr>
          <a:xfrm>
            <a:off x="1279357" y="2070844"/>
            <a:ext cx="7118685" cy="4308872"/>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GB" sz="2400" dirty="0">
                <a:latin typeface="Gill Sans MT" panose="020B0502020104020203" pitchFamily="34" charset="0"/>
              </a:rPr>
              <a:t>Regular plural noun suffixes </a:t>
            </a:r>
            <a:r>
              <a:rPr lang="en-GB" sz="2400" i="1" dirty="0">
                <a:latin typeface="Gill Sans MT" panose="020B0502020104020203" pitchFamily="34" charset="0"/>
              </a:rPr>
              <a:t>e.g. -s and </a:t>
            </a:r>
            <a:r>
              <a:rPr lang="en-GB" sz="2400" i="1" dirty="0" smtClean="0">
                <a:latin typeface="Gill Sans MT" panose="020B0502020104020203" pitchFamily="34" charset="0"/>
              </a:rPr>
              <a:t>–</a:t>
            </a:r>
            <a:r>
              <a:rPr lang="en-GB" sz="2400" i="1" dirty="0" err="1" smtClean="0">
                <a:latin typeface="Gill Sans MT" panose="020B0502020104020203" pitchFamily="34" charset="0"/>
              </a:rPr>
              <a:t>es</a:t>
            </a:r>
            <a:endParaRPr lang="en-GB" sz="2400" i="1" dirty="0" smtClean="0">
              <a:latin typeface="Gill Sans MT" panose="020B0502020104020203" pitchFamily="34" charset="0"/>
            </a:endParaRPr>
          </a:p>
          <a:p>
            <a:pPr marL="342900" indent="-342900">
              <a:lnSpc>
                <a:spcPct val="150000"/>
              </a:lnSpc>
              <a:buFont typeface="Arial" panose="020B0604020202020204" pitchFamily="34" charset="0"/>
              <a:buChar char="•"/>
            </a:pPr>
            <a:r>
              <a:rPr lang="en-GB" sz="2400" dirty="0" smtClean="0">
                <a:latin typeface="Gill Sans MT" panose="020B0502020104020203" pitchFamily="34" charset="0"/>
              </a:rPr>
              <a:t>Suffixes </a:t>
            </a:r>
            <a:r>
              <a:rPr lang="en-GB" sz="2400" dirty="0">
                <a:latin typeface="Gill Sans MT" panose="020B0502020104020203" pitchFamily="34" charset="0"/>
              </a:rPr>
              <a:t>and prefixes </a:t>
            </a:r>
            <a:r>
              <a:rPr lang="en-GB" sz="2400" i="1" dirty="0">
                <a:latin typeface="Gill Sans MT" panose="020B0502020104020203" pitchFamily="34" charset="0"/>
              </a:rPr>
              <a:t>e.g. –</a:t>
            </a:r>
            <a:r>
              <a:rPr lang="en-GB" sz="2400" i="1" dirty="0" err="1">
                <a:latin typeface="Gill Sans MT" panose="020B0502020104020203" pitchFamily="34" charset="0"/>
              </a:rPr>
              <a:t>ing</a:t>
            </a:r>
            <a:r>
              <a:rPr lang="en-GB" sz="2400" i="1" dirty="0">
                <a:latin typeface="Gill Sans MT" panose="020B0502020104020203" pitchFamily="34" charset="0"/>
              </a:rPr>
              <a:t>, -</a:t>
            </a:r>
            <a:r>
              <a:rPr lang="en-GB" sz="2400" i="1" dirty="0" err="1">
                <a:latin typeface="Gill Sans MT" panose="020B0502020104020203" pitchFamily="34" charset="0"/>
              </a:rPr>
              <a:t>ed</a:t>
            </a:r>
            <a:r>
              <a:rPr lang="en-GB" sz="2400" i="1" dirty="0">
                <a:latin typeface="Gill Sans MT" panose="020B0502020104020203" pitchFamily="34" charset="0"/>
              </a:rPr>
              <a:t>, -</a:t>
            </a:r>
            <a:r>
              <a:rPr lang="en-GB" sz="2400" i="1" dirty="0" err="1">
                <a:latin typeface="Gill Sans MT" panose="020B0502020104020203" pitchFamily="34" charset="0"/>
              </a:rPr>
              <a:t>er</a:t>
            </a:r>
            <a:r>
              <a:rPr lang="en-GB" sz="2400" i="1" dirty="0">
                <a:latin typeface="Gill Sans MT" panose="020B0502020104020203" pitchFamily="34" charset="0"/>
              </a:rPr>
              <a:t> and un- </a:t>
            </a:r>
            <a:endParaRPr lang="en-GB" sz="2400" i="1" dirty="0" smtClean="0">
              <a:latin typeface="Gill Sans MT" panose="020B0502020104020203" pitchFamily="34" charset="0"/>
            </a:endParaRPr>
          </a:p>
          <a:p>
            <a:pPr marL="342900" indent="-342900">
              <a:lnSpc>
                <a:spcPct val="150000"/>
              </a:lnSpc>
              <a:buFont typeface="Arial" panose="020B0604020202020204" pitchFamily="34" charset="0"/>
              <a:buChar char="•"/>
            </a:pPr>
            <a:r>
              <a:rPr lang="en-GB" sz="2400" dirty="0" smtClean="0">
                <a:latin typeface="Gill Sans MT" panose="020B0502020104020203" pitchFamily="34" charset="0"/>
              </a:rPr>
              <a:t>Connectives </a:t>
            </a:r>
            <a:r>
              <a:rPr lang="en-GB" sz="2400" i="1" dirty="0">
                <a:latin typeface="Gill Sans MT" panose="020B0502020104020203" pitchFamily="34" charset="0"/>
              </a:rPr>
              <a:t>e.g. and </a:t>
            </a:r>
            <a:endParaRPr lang="en-GB" sz="2400" i="1" dirty="0" smtClean="0">
              <a:latin typeface="Gill Sans MT" panose="020B0502020104020203" pitchFamily="34" charset="0"/>
            </a:endParaRPr>
          </a:p>
          <a:p>
            <a:pPr marL="342900" indent="-342900">
              <a:lnSpc>
                <a:spcPct val="150000"/>
              </a:lnSpc>
              <a:buFont typeface="Arial" panose="020B0604020202020204" pitchFamily="34" charset="0"/>
              <a:buChar char="•"/>
            </a:pPr>
            <a:r>
              <a:rPr lang="en-GB" sz="2400" dirty="0" smtClean="0">
                <a:latin typeface="Gill Sans MT" panose="020B0502020104020203" pitchFamily="34" charset="0"/>
              </a:rPr>
              <a:t>Capital </a:t>
            </a:r>
            <a:r>
              <a:rPr lang="en-GB" sz="2400" dirty="0">
                <a:latin typeface="Gill Sans MT" panose="020B0502020104020203" pitchFamily="34" charset="0"/>
              </a:rPr>
              <a:t>letters, full stops, question marks and exclamation marks </a:t>
            </a:r>
            <a:endParaRPr lang="en-GB" sz="2400" dirty="0" smtClean="0">
              <a:latin typeface="Gill Sans MT" panose="020B0502020104020203" pitchFamily="34" charset="0"/>
            </a:endParaRPr>
          </a:p>
          <a:p>
            <a:pPr marL="342900" indent="-342900">
              <a:lnSpc>
                <a:spcPct val="150000"/>
              </a:lnSpc>
              <a:buFont typeface="Arial" panose="020B0604020202020204" pitchFamily="34" charset="0"/>
              <a:buChar char="•"/>
            </a:pPr>
            <a:r>
              <a:rPr lang="en-GB" sz="2400" dirty="0" smtClean="0">
                <a:latin typeface="Gill Sans MT" panose="020B0502020104020203" pitchFamily="34" charset="0"/>
              </a:rPr>
              <a:t>Capital </a:t>
            </a:r>
            <a:r>
              <a:rPr lang="en-GB" sz="2400" dirty="0">
                <a:latin typeface="Gill Sans MT" panose="020B0502020104020203" pitchFamily="34" charset="0"/>
              </a:rPr>
              <a:t>letters for names and for the personal pronoun I</a:t>
            </a:r>
          </a:p>
          <a:p>
            <a:endParaRPr lang="en-GB" sz="2200" dirty="0">
              <a:latin typeface="Gill Sans MT" panose="020B0502020104020203" pitchFamily="34" charset="0"/>
            </a:endParaRPr>
          </a:p>
        </p:txBody>
      </p:sp>
    </p:spTree>
    <p:extLst>
      <p:ext uri="{BB962C8B-B14F-4D97-AF65-F5344CB8AC3E}">
        <p14:creationId xmlns:p14="http://schemas.microsoft.com/office/powerpoint/2010/main" val="555277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263346"/>
            <a:ext cx="6498159"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endParaRPr lang="en-GB" sz="4000" dirty="0">
              <a:latin typeface="Calibri"/>
              <a:ea typeface="Calibri"/>
              <a:cs typeface="Times New Roman"/>
            </a:endParaRPr>
          </a:p>
        </p:txBody>
      </p:sp>
      <p:sp>
        <p:nvSpPr>
          <p:cNvPr id="12" name="Title 1"/>
          <p:cNvSpPr>
            <a:spLocks noGrp="1"/>
          </p:cNvSpPr>
          <p:nvPr>
            <p:ph type="title"/>
          </p:nvPr>
        </p:nvSpPr>
        <p:spPr>
          <a:xfrm>
            <a:off x="1760618" y="545630"/>
            <a:ext cx="6829929" cy="1325563"/>
          </a:xfrm>
        </p:spPr>
        <p:txBody>
          <a:bodyPr/>
          <a:lstStyle/>
          <a:p>
            <a:pPr algn="ctr"/>
            <a:r>
              <a:rPr lang="en-GB" dirty="0" smtClean="0">
                <a:latin typeface="Gill Sans MT" panose="020B0502020104020203" pitchFamily="34" charset="0"/>
              </a:rPr>
              <a:t>New curriculum expectations - Year 2</a:t>
            </a:r>
            <a:endParaRPr lang="en-GB" dirty="0">
              <a:latin typeface="Gill Sans MT" panose="020B0502020104020203" pitchFamily="34" charset="0"/>
            </a:endParaRPr>
          </a:p>
        </p:txBody>
      </p:sp>
      <p:sp>
        <p:nvSpPr>
          <p:cNvPr id="9" name="TextBox 8"/>
          <p:cNvSpPr txBox="1"/>
          <p:nvPr/>
        </p:nvSpPr>
        <p:spPr>
          <a:xfrm>
            <a:off x="1279357" y="2070844"/>
            <a:ext cx="7118685" cy="4832092"/>
          </a:xfrm>
          <a:prstGeom prst="rect">
            <a:avLst/>
          </a:prstGeom>
          <a:noFill/>
        </p:spPr>
        <p:txBody>
          <a:bodyPr wrap="square" rtlCol="0">
            <a:spAutoFit/>
          </a:bodyPr>
          <a:lstStyle/>
          <a:p>
            <a:pPr marL="342900" indent="-342900">
              <a:buFont typeface="Arial" panose="020B0604020202020204" pitchFamily="34" charset="0"/>
              <a:buChar char="•"/>
            </a:pPr>
            <a:r>
              <a:rPr lang="en-GB" sz="2200" dirty="0" smtClean="0">
                <a:latin typeface="Gill Sans MT" panose="020B0502020104020203" pitchFamily="34" charset="0"/>
              </a:rPr>
              <a:t>Nouns using suffixes </a:t>
            </a:r>
            <a:r>
              <a:rPr lang="en-GB" sz="2200" i="1" dirty="0" smtClean="0">
                <a:latin typeface="Gill Sans MT" panose="020B0502020104020203" pitchFamily="34" charset="0"/>
              </a:rPr>
              <a:t>e.g. –ness, </a:t>
            </a:r>
            <a:r>
              <a:rPr lang="en-GB" sz="2200" dirty="0" smtClean="0">
                <a:latin typeface="Gill Sans MT" panose="020B0502020104020203" pitchFamily="34" charset="0"/>
              </a:rPr>
              <a:t>and </a:t>
            </a:r>
            <a:r>
              <a:rPr lang="en-GB" sz="2200" i="1" dirty="0" smtClean="0">
                <a:latin typeface="Gill Sans MT" panose="020B0502020104020203" pitchFamily="34" charset="0"/>
              </a:rPr>
              <a:t>–</a:t>
            </a:r>
            <a:r>
              <a:rPr lang="en-GB" sz="2200" i="1" dirty="0" err="1" smtClean="0">
                <a:latin typeface="Gill Sans MT" panose="020B0502020104020203" pitchFamily="34" charset="0"/>
              </a:rPr>
              <a:t>er</a:t>
            </a:r>
            <a:endParaRPr lang="en-GB" sz="2200" i="1" dirty="0">
              <a:latin typeface="Gill Sans MT" panose="020B0502020104020203" pitchFamily="34" charset="0"/>
            </a:endParaRPr>
          </a:p>
          <a:p>
            <a:pPr marL="342900" indent="-342900">
              <a:buFont typeface="Arial" panose="020B0604020202020204" pitchFamily="34" charset="0"/>
              <a:buChar char="•"/>
            </a:pPr>
            <a:r>
              <a:rPr lang="en-GB" sz="2200" dirty="0" smtClean="0">
                <a:latin typeface="Gill Sans MT" panose="020B0502020104020203" pitchFamily="34" charset="0"/>
              </a:rPr>
              <a:t>Adjectives using suffixes </a:t>
            </a:r>
            <a:r>
              <a:rPr lang="en-GB" sz="2200" i="1" dirty="0" smtClean="0">
                <a:latin typeface="Gill Sans MT" panose="020B0502020104020203" pitchFamily="34" charset="0"/>
              </a:rPr>
              <a:t>e.g. –</a:t>
            </a:r>
            <a:r>
              <a:rPr lang="en-GB" sz="2200" i="1" dirty="0" err="1" smtClean="0">
                <a:latin typeface="Gill Sans MT" panose="020B0502020104020203" pitchFamily="34" charset="0"/>
              </a:rPr>
              <a:t>ful</a:t>
            </a:r>
            <a:r>
              <a:rPr lang="en-GB" sz="2200" i="1" dirty="0" smtClean="0">
                <a:latin typeface="Gill Sans MT" panose="020B0502020104020203" pitchFamily="34" charset="0"/>
              </a:rPr>
              <a:t> and –less</a:t>
            </a:r>
          </a:p>
          <a:p>
            <a:pPr marL="342900" indent="-342900">
              <a:buFont typeface="Arial" panose="020B0604020202020204" pitchFamily="34" charset="0"/>
              <a:buChar char="•"/>
            </a:pPr>
            <a:r>
              <a:rPr lang="en-GB" sz="2200" dirty="0" smtClean="0">
                <a:latin typeface="Gill Sans MT" panose="020B0502020104020203" pitchFamily="34" charset="0"/>
              </a:rPr>
              <a:t>Adverbs by adding </a:t>
            </a:r>
            <a:r>
              <a:rPr lang="en-GB" sz="2200" i="1" dirty="0" smtClean="0">
                <a:latin typeface="Gill Sans MT" panose="020B0502020104020203" pitchFamily="34" charset="0"/>
              </a:rPr>
              <a:t>e.g. –</a:t>
            </a:r>
            <a:r>
              <a:rPr lang="en-GB" sz="2200" i="1" dirty="0" err="1" smtClean="0">
                <a:latin typeface="Gill Sans MT" panose="020B0502020104020203" pitchFamily="34" charset="0"/>
              </a:rPr>
              <a:t>ly</a:t>
            </a:r>
            <a:endParaRPr lang="en-GB" sz="2200" i="1" dirty="0" smtClean="0">
              <a:latin typeface="Gill Sans MT" panose="020B0502020104020203" pitchFamily="34" charset="0"/>
            </a:endParaRPr>
          </a:p>
          <a:p>
            <a:pPr marL="342900" indent="-342900">
              <a:buFont typeface="Arial" panose="020B0604020202020204" pitchFamily="34" charset="0"/>
              <a:buChar char="•"/>
            </a:pPr>
            <a:r>
              <a:rPr lang="en-GB" sz="2200" dirty="0" smtClean="0">
                <a:latin typeface="Gill Sans MT" panose="020B0502020104020203" pitchFamily="34" charset="0"/>
              </a:rPr>
              <a:t>Subordination and coordination </a:t>
            </a:r>
            <a:r>
              <a:rPr lang="en-GB" sz="2200" i="1" dirty="0" smtClean="0">
                <a:latin typeface="Gill Sans MT" panose="020B0502020104020203" pitchFamily="34" charset="0"/>
              </a:rPr>
              <a:t>e.g. when, if, that, because</a:t>
            </a:r>
            <a:r>
              <a:rPr lang="en-GB" sz="2200" dirty="0" smtClean="0">
                <a:latin typeface="Gill Sans MT" panose="020B0502020104020203" pitchFamily="34" charset="0"/>
              </a:rPr>
              <a:t> and </a:t>
            </a:r>
            <a:r>
              <a:rPr lang="en-GB" sz="2200" i="1" dirty="0" smtClean="0">
                <a:latin typeface="Gill Sans MT" panose="020B0502020104020203" pitchFamily="34" charset="0"/>
              </a:rPr>
              <a:t>or: and, but</a:t>
            </a:r>
          </a:p>
          <a:p>
            <a:pPr marL="342900" indent="-342900">
              <a:buFont typeface="Arial" panose="020B0604020202020204" pitchFamily="34" charset="0"/>
              <a:buChar char="•"/>
            </a:pPr>
            <a:r>
              <a:rPr lang="en-GB" sz="2200" dirty="0" smtClean="0">
                <a:latin typeface="Gill Sans MT" panose="020B0502020104020203" pitchFamily="34" charset="0"/>
              </a:rPr>
              <a:t>Expanded Noun Phrase </a:t>
            </a:r>
            <a:r>
              <a:rPr lang="en-GB" sz="2200" i="1" dirty="0" err="1" smtClean="0">
                <a:latin typeface="Gill Sans MT" panose="020B0502020104020203" pitchFamily="34" charset="0"/>
              </a:rPr>
              <a:t>e.g</a:t>
            </a:r>
            <a:r>
              <a:rPr lang="en-GB" sz="2200" i="1" dirty="0" smtClean="0">
                <a:latin typeface="Gill Sans MT" panose="020B0502020104020203" pitchFamily="34" charset="0"/>
              </a:rPr>
              <a:t>, the blue butterfly, plain flour, the man in the moon</a:t>
            </a:r>
          </a:p>
          <a:p>
            <a:pPr marL="342900" indent="-342900">
              <a:buFont typeface="Arial" panose="020B0604020202020204" pitchFamily="34" charset="0"/>
              <a:buChar char="•"/>
            </a:pPr>
            <a:r>
              <a:rPr lang="en-GB" sz="2200" dirty="0" smtClean="0">
                <a:latin typeface="Gill Sans MT" panose="020B0502020104020203" pitchFamily="34" charset="0"/>
              </a:rPr>
              <a:t>Sentences with different forms </a:t>
            </a:r>
            <a:r>
              <a:rPr lang="en-GB" sz="2200" i="1" dirty="0" smtClean="0">
                <a:latin typeface="Gill Sans MT" panose="020B0502020104020203" pitchFamily="34" charset="0"/>
              </a:rPr>
              <a:t>e.g. statement, question, exclamation or command</a:t>
            </a:r>
          </a:p>
          <a:p>
            <a:pPr marL="342900" indent="-342900">
              <a:buFont typeface="Arial" panose="020B0604020202020204" pitchFamily="34" charset="0"/>
              <a:buChar char="•"/>
            </a:pPr>
            <a:r>
              <a:rPr lang="en-GB" sz="2200" dirty="0" smtClean="0">
                <a:latin typeface="Gill Sans MT" panose="020B0502020104020203" pitchFamily="34" charset="0"/>
              </a:rPr>
              <a:t>Present/Past/Continuous tense</a:t>
            </a:r>
          </a:p>
          <a:p>
            <a:pPr marL="342900" indent="-342900">
              <a:buFont typeface="Arial" panose="020B0604020202020204" pitchFamily="34" charset="0"/>
              <a:buChar char="•"/>
            </a:pPr>
            <a:r>
              <a:rPr lang="en-GB" sz="2200" dirty="0" smtClean="0">
                <a:latin typeface="Gill Sans MT" panose="020B0502020104020203" pitchFamily="34" charset="0"/>
              </a:rPr>
              <a:t>Capital letters, full stops, question marks, exclamation marks, commas and apostrophes.</a:t>
            </a:r>
          </a:p>
          <a:p>
            <a:pPr marL="342900" indent="-342900">
              <a:buFont typeface="Arial" panose="020B0604020202020204" pitchFamily="34" charset="0"/>
              <a:buChar char="•"/>
            </a:pPr>
            <a:endParaRPr lang="en-GB" sz="2200" dirty="0">
              <a:latin typeface="Gill Sans MT" panose="020B0502020104020203" pitchFamily="34" charset="0"/>
            </a:endParaRPr>
          </a:p>
          <a:p>
            <a:endParaRPr lang="en-GB" sz="2200" dirty="0">
              <a:latin typeface="Gill Sans MT" panose="020B0502020104020203" pitchFamily="34" charset="0"/>
            </a:endParaRPr>
          </a:p>
        </p:txBody>
      </p:sp>
    </p:spTree>
    <p:extLst>
      <p:ext uri="{BB962C8B-B14F-4D97-AF65-F5344CB8AC3E}">
        <p14:creationId xmlns:p14="http://schemas.microsoft.com/office/powerpoint/2010/main" val="4057787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577353"/>
            <a:ext cx="6498159"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endParaRPr lang="en-GB" sz="4000" dirty="0">
              <a:latin typeface="Calibri"/>
              <a:ea typeface="Calibri"/>
              <a:cs typeface="Times New Roman"/>
            </a:endParaRPr>
          </a:p>
        </p:txBody>
      </p:sp>
      <p:sp>
        <p:nvSpPr>
          <p:cNvPr id="9" name="Title 1"/>
          <p:cNvSpPr>
            <a:spLocks noGrp="1"/>
          </p:cNvSpPr>
          <p:nvPr>
            <p:ph type="title"/>
          </p:nvPr>
        </p:nvSpPr>
        <p:spPr>
          <a:xfrm>
            <a:off x="1279357" y="384076"/>
            <a:ext cx="8057147" cy="1325563"/>
          </a:xfrm>
        </p:spPr>
        <p:txBody>
          <a:bodyPr/>
          <a:lstStyle/>
          <a:p>
            <a:pPr algn="ctr"/>
            <a:r>
              <a:rPr lang="en-GB" sz="3200" dirty="0" smtClean="0">
                <a:latin typeface="Gill Sans MT" panose="020B0502020104020203" pitchFamily="34" charset="0"/>
              </a:rPr>
              <a:t>Vocabulary, Punctuation and Grammar</a:t>
            </a:r>
            <a:br>
              <a:rPr lang="en-GB" sz="3200" dirty="0" smtClean="0">
                <a:latin typeface="Gill Sans MT" panose="020B0502020104020203" pitchFamily="34" charset="0"/>
              </a:rPr>
            </a:br>
            <a:r>
              <a:rPr lang="en-GB" sz="3200" dirty="0" smtClean="0">
                <a:latin typeface="Gill Sans MT" panose="020B0502020104020203" pitchFamily="34" charset="0"/>
              </a:rPr>
              <a:t>Year 1 Curriculum Outline</a:t>
            </a:r>
            <a:endParaRPr lang="en-GB" sz="3200" dirty="0">
              <a:latin typeface="Gill Sans MT" panose="020B0502020104020203" pitchFamily="34" charset="0"/>
            </a:endParaRPr>
          </a:p>
        </p:txBody>
      </p:sp>
      <p:pic>
        <p:nvPicPr>
          <p:cNvPr id="10" name="Picture 9"/>
          <p:cNvPicPr/>
          <p:nvPr/>
        </p:nvPicPr>
        <p:blipFill>
          <a:blip r:embed="rId4"/>
          <a:stretch>
            <a:fillRect/>
          </a:stretch>
        </p:blipFill>
        <p:spPr>
          <a:xfrm>
            <a:off x="2296631" y="1887233"/>
            <a:ext cx="5858510" cy="4625975"/>
          </a:xfrm>
          <a:prstGeom prst="rect">
            <a:avLst/>
          </a:prstGeom>
        </p:spPr>
      </p:pic>
    </p:spTree>
    <p:extLst>
      <p:ext uri="{BB962C8B-B14F-4D97-AF65-F5344CB8AC3E}">
        <p14:creationId xmlns:p14="http://schemas.microsoft.com/office/powerpoint/2010/main" val="7033072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577353"/>
            <a:ext cx="6498159"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endParaRPr lang="en-GB" sz="4000" dirty="0">
              <a:latin typeface="Calibri"/>
              <a:ea typeface="Calibri"/>
              <a:cs typeface="Times New Roman"/>
            </a:endParaRPr>
          </a:p>
        </p:txBody>
      </p:sp>
      <p:pic>
        <p:nvPicPr>
          <p:cNvPr id="8" name="Picture 7"/>
          <p:cNvPicPr/>
          <p:nvPr/>
        </p:nvPicPr>
        <p:blipFill>
          <a:blip r:embed="rId4">
            <a:extLst>
              <a:ext uri="{28A0092B-C50C-407E-A947-70E740481C1C}">
                <a14:useLocalDpi xmlns:a14="http://schemas.microsoft.com/office/drawing/2010/main" val="0"/>
              </a:ext>
            </a:extLst>
          </a:blip>
          <a:stretch>
            <a:fillRect/>
          </a:stretch>
        </p:blipFill>
        <p:spPr>
          <a:xfrm>
            <a:off x="2127783" y="2370004"/>
            <a:ext cx="5904230" cy="3317240"/>
          </a:xfrm>
          <a:prstGeom prst="rect">
            <a:avLst/>
          </a:prstGeom>
        </p:spPr>
      </p:pic>
      <p:sp>
        <p:nvSpPr>
          <p:cNvPr id="10" name="Title 1"/>
          <p:cNvSpPr txBox="1">
            <a:spLocks/>
          </p:cNvSpPr>
          <p:nvPr/>
        </p:nvSpPr>
        <p:spPr>
          <a:xfrm>
            <a:off x="1279357" y="384076"/>
            <a:ext cx="8057147" cy="1325563"/>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r>
              <a:rPr lang="en-GB" sz="3200" dirty="0" smtClean="0">
                <a:latin typeface="Gill Sans MT" panose="020B0502020104020203" pitchFamily="34" charset="0"/>
              </a:rPr>
              <a:t>Vocabulary, Punctuation and Grammar</a:t>
            </a:r>
            <a:br>
              <a:rPr lang="en-GB" sz="3200" dirty="0" smtClean="0">
                <a:latin typeface="Gill Sans MT" panose="020B0502020104020203" pitchFamily="34" charset="0"/>
              </a:rPr>
            </a:br>
            <a:r>
              <a:rPr lang="en-GB" sz="3200" dirty="0" smtClean="0">
                <a:latin typeface="Gill Sans MT" panose="020B0502020104020203" pitchFamily="34" charset="0"/>
              </a:rPr>
              <a:t>Year 2 Curriculum Outline</a:t>
            </a:r>
            <a:endParaRPr lang="en-GB" sz="3200" dirty="0">
              <a:latin typeface="Gill Sans MT" panose="020B0502020104020203" pitchFamily="34" charset="0"/>
            </a:endParaRPr>
          </a:p>
        </p:txBody>
      </p:sp>
    </p:spTree>
    <p:extLst>
      <p:ext uri="{BB962C8B-B14F-4D97-AF65-F5344CB8AC3E}">
        <p14:creationId xmlns:p14="http://schemas.microsoft.com/office/powerpoint/2010/main" val="1404755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577353"/>
            <a:ext cx="6498159"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endParaRPr lang="en-GB" sz="4000" dirty="0">
              <a:latin typeface="Calibri"/>
              <a:ea typeface="Calibri"/>
              <a:cs typeface="Times New Roman"/>
            </a:endParaRPr>
          </a:p>
        </p:txBody>
      </p:sp>
      <p:pic>
        <p:nvPicPr>
          <p:cNvPr id="10" name="Picture 9"/>
          <p:cNvPicPr/>
          <p:nvPr/>
        </p:nvPicPr>
        <p:blipFill>
          <a:blip r:embed="rId4">
            <a:extLst>
              <a:ext uri="{28A0092B-C50C-407E-A947-70E740481C1C}">
                <a14:useLocalDpi xmlns:a14="http://schemas.microsoft.com/office/drawing/2010/main" val="0"/>
              </a:ext>
            </a:extLst>
          </a:blip>
          <a:stretch>
            <a:fillRect/>
          </a:stretch>
        </p:blipFill>
        <p:spPr>
          <a:xfrm>
            <a:off x="2177944" y="2070844"/>
            <a:ext cx="5819775" cy="4050665"/>
          </a:xfrm>
          <a:prstGeom prst="rect">
            <a:avLst/>
          </a:prstGeom>
        </p:spPr>
      </p:pic>
      <p:sp>
        <p:nvSpPr>
          <p:cNvPr id="8" name="Title 1"/>
          <p:cNvSpPr txBox="1">
            <a:spLocks/>
          </p:cNvSpPr>
          <p:nvPr/>
        </p:nvSpPr>
        <p:spPr>
          <a:xfrm>
            <a:off x="1279357" y="384076"/>
            <a:ext cx="8057147" cy="1325563"/>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r>
              <a:rPr lang="en-GB" sz="3200" dirty="0" smtClean="0">
                <a:latin typeface="Gill Sans MT" panose="020B0502020104020203" pitchFamily="34" charset="0"/>
              </a:rPr>
              <a:t>Vocabulary, Punctuation and Grammar</a:t>
            </a:r>
            <a:br>
              <a:rPr lang="en-GB" sz="3200" dirty="0" smtClean="0">
                <a:latin typeface="Gill Sans MT" panose="020B0502020104020203" pitchFamily="34" charset="0"/>
              </a:rPr>
            </a:br>
            <a:r>
              <a:rPr lang="en-GB" sz="3200" dirty="0" smtClean="0">
                <a:latin typeface="Gill Sans MT" panose="020B0502020104020203" pitchFamily="34" charset="0"/>
              </a:rPr>
              <a:t>Year 2 Curriculum Outline</a:t>
            </a:r>
            <a:endParaRPr lang="en-GB" sz="3200" dirty="0">
              <a:latin typeface="Gill Sans MT" panose="020B0502020104020203" pitchFamily="34" charset="0"/>
            </a:endParaRPr>
          </a:p>
        </p:txBody>
      </p:sp>
    </p:spTree>
    <p:extLst>
      <p:ext uri="{BB962C8B-B14F-4D97-AF65-F5344CB8AC3E}">
        <p14:creationId xmlns:p14="http://schemas.microsoft.com/office/powerpoint/2010/main" val="3021884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577353"/>
            <a:ext cx="6498159"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endParaRPr lang="en-GB" sz="4000" dirty="0">
              <a:latin typeface="Calibri"/>
              <a:ea typeface="Calibri"/>
              <a:cs typeface="Times New Roman"/>
            </a:endParaRPr>
          </a:p>
        </p:txBody>
      </p:sp>
      <p:sp>
        <p:nvSpPr>
          <p:cNvPr id="9" name="Title 1"/>
          <p:cNvSpPr>
            <a:spLocks noGrp="1"/>
          </p:cNvSpPr>
          <p:nvPr>
            <p:ph type="title"/>
          </p:nvPr>
        </p:nvSpPr>
        <p:spPr>
          <a:xfrm>
            <a:off x="1183105" y="641687"/>
            <a:ext cx="8057147" cy="884601"/>
          </a:xfrm>
        </p:spPr>
        <p:txBody>
          <a:bodyPr/>
          <a:lstStyle/>
          <a:p>
            <a:pPr algn="ctr"/>
            <a:r>
              <a:rPr lang="en-GB" dirty="0" smtClean="0">
                <a:latin typeface="Gill Sans MT" panose="020B0502020104020203" pitchFamily="34" charset="0"/>
              </a:rPr>
              <a:t>Spellings</a:t>
            </a:r>
            <a:endParaRPr lang="en-GB" dirty="0">
              <a:latin typeface="Gill Sans MT" panose="020B0502020104020203"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08671982"/>
              </p:ext>
            </p:extLst>
          </p:nvPr>
        </p:nvGraphicFramePr>
        <p:xfrm>
          <a:off x="1856624" y="1896160"/>
          <a:ext cx="6124575" cy="349367"/>
        </p:xfrm>
        <a:graphic>
          <a:graphicData uri="http://schemas.openxmlformats.org/drawingml/2006/table">
            <a:tbl>
              <a:tblPr firstRow="1" firstCol="1" bandRow="1" bandCol="1">
                <a:tableStyleId>{5C22544A-7EE6-4342-B048-85BDC9FD1C3A}</a:tableStyleId>
              </a:tblPr>
              <a:tblGrid>
                <a:gridCol w="6124575"/>
              </a:tblGrid>
              <a:tr h="349367">
                <a:tc>
                  <a:txBody>
                    <a:bodyPr/>
                    <a:lstStyle/>
                    <a:p>
                      <a:pPr algn="ctr">
                        <a:lnSpc>
                          <a:spcPct val="115000"/>
                        </a:lnSpc>
                        <a:spcBef>
                          <a:spcPts val="600"/>
                        </a:spcBef>
                        <a:spcAft>
                          <a:spcPts val="600"/>
                        </a:spcAft>
                      </a:pPr>
                      <a:r>
                        <a:rPr lang="en-GB" sz="1800" dirty="0">
                          <a:effectLst/>
                          <a:latin typeface="Gill Sans MT" panose="020B0502020104020203" pitchFamily="34" charset="0"/>
                        </a:rPr>
                        <a:t>Spelling – </a:t>
                      </a:r>
                      <a:r>
                        <a:rPr lang="en-GB" sz="1800" dirty="0" smtClean="0">
                          <a:effectLst/>
                          <a:latin typeface="Gill Sans MT" panose="020B0502020104020203" pitchFamily="34" charset="0"/>
                        </a:rPr>
                        <a:t>example of work </a:t>
                      </a:r>
                      <a:r>
                        <a:rPr lang="en-GB" sz="1800" dirty="0">
                          <a:effectLst/>
                          <a:latin typeface="Gill Sans MT" panose="020B0502020104020203" pitchFamily="34" charset="0"/>
                        </a:rPr>
                        <a:t>for year 1</a:t>
                      </a:r>
                      <a:endParaRPr lang="en-GB" sz="1800" b="1" dirty="0">
                        <a:solidFill>
                          <a:srgbClr val="104F75"/>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71755" marR="71755" marT="0" marB="0"/>
                </a:tc>
              </a:tr>
            </a:tbl>
          </a:graphicData>
        </a:graphic>
      </p:graphicFrame>
      <p:sp>
        <p:nvSpPr>
          <p:cNvPr id="4" name="Rectangle 1"/>
          <p:cNvSpPr>
            <a:spLocks noChangeArrowheads="1"/>
          </p:cNvSpPr>
          <p:nvPr/>
        </p:nvSpPr>
        <p:spPr bwMode="auto">
          <a:xfrm>
            <a:off x="1471613" y="26146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8088" rIns="91440" bIns="0" numCol="1" anchor="ctr" anchorCtr="0" compatLnSpc="1">
            <a:prstTxWarp prst="textNoShape">
              <a:avLst/>
            </a:prstTxWarp>
            <a:spAutoFit/>
          </a:bodyPr>
          <a:lstStyle/>
          <a:p>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510140015"/>
              </p:ext>
            </p:extLst>
          </p:nvPr>
        </p:nvGraphicFramePr>
        <p:xfrm>
          <a:off x="674915" y="2454442"/>
          <a:ext cx="7924798" cy="3641558"/>
        </p:xfrm>
        <a:graphic>
          <a:graphicData uri="http://schemas.openxmlformats.org/drawingml/2006/table">
            <a:tbl>
              <a:tblPr firstRow="1" firstCol="1" bandRow="1" bandCol="1">
                <a:tableStyleId>{5C22544A-7EE6-4342-B048-85BDC9FD1C3A}</a:tableStyleId>
              </a:tblPr>
              <a:tblGrid>
                <a:gridCol w="1967614"/>
                <a:gridCol w="168910"/>
                <a:gridCol w="3716155"/>
                <a:gridCol w="2072119"/>
              </a:tblGrid>
              <a:tr h="600287">
                <a:tc>
                  <a:txBody>
                    <a:bodyPr/>
                    <a:lstStyle/>
                    <a:p>
                      <a:pPr>
                        <a:lnSpc>
                          <a:spcPct val="115000"/>
                        </a:lnSpc>
                        <a:spcBef>
                          <a:spcPts val="300"/>
                        </a:spcBef>
                        <a:spcAft>
                          <a:spcPts val="0"/>
                        </a:spcAft>
                      </a:pPr>
                      <a:r>
                        <a:rPr lang="en-GB" sz="1100" dirty="0">
                          <a:effectLst/>
                          <a:latin typeface="Gill Sans MT" panose="020B0502020104020203" pitchFamily="34" charset="0"/>
                        </a:rPr>
                        <a:t>Statutory requirements</a:t>
                      </a:r>
                      <a:endParaRPr lang="en-GB" sz="1100" b="1" i="1" dirty="0">
                        <a:solidFill>
                          <a:srgbClr val="4F81BD"/>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71755" marR="71755" marT="0" marB="0"/>
                </a:tc>
                <a:tc>
                  <a:txBody>
                    <a:bodyPr/>
                    <a:lstStyle/>
                    <a:p>
                      <a:pPr>
                        <a:lnSpc>
                          <a:spcPct val="115000"/>
                        </a:lnSpc>
                        <a:spcBef>
                          <a:spcPts val="300"/>
                        </a:spcBef>
                        <a:spcAft>
                          <a:spcPts val="0"/>
                        </a:spcAft>
                      </a:pPr>
                      <a:r>
                        <a:rPr lang="en-GB" sz="1100">
                          <a:effectLst/>
                          <a:latin typeface="Gill Sans MT" panose="020B0502020104020203" pitchFamily="34" charset="0"/>
                        </a:rPr>
                        <a:t> </a:t>
                      </a:r>
                      <a:endParaRPr lang="en-GB" sz="1100" b="1" i="1">
                        <a:solidFill>
                          <a:srgbClr val="4F81BD"/>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71755" marR="71755" marT="0" marB="0"/>
                </a:tc>
                <a:tc>
                  <a:txBody>
                    <a:bodyPr/>
                    <a:lstStyle/>
                    <a:p>
                      <a:pPr>
                        <a:lnSpc>
                          <a:spcPct val="115000"/>
                        </a:lnSpc>
                        <a:spcBef>
                          <a:spcPts val="300"/>
                        </a:spcBef>
                        <a:spcAft>
                          <a:spcPts val="0"/>
                        </a:spcAft>
                      </a:pPr>
                      <a:r>
                        <a:rPr lang="en-GB" sz="1100">
                          <a:effectLst/>
                          <a:latin typeface="Gill Sans MT" panose="020B0502020104020203" pitchFamily="34" charset="0"/>
                        </a:rPr>
                        <a:t>Rules and guidance (non‑statutory)</a:t>
                      </a:r>
                      <a:endParaRPr lang="en-GB" sz="1100" b="1" i="1">
                        <a:solidFill>
                          <a:srgbClr val="4F81BD"/>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71755" marR="71755" marT="0" marB="0"/>
                </a:tc>
                <a:tc>
                  <a:txBody>
                    <a:bodyPr/>
                    <a:lstStyle/>
                    <a:p>
                      <a:pPr>
                        <a:lnSpc>
                          <a:spcPct val="115000"/>
                        </a:lnSpc>
                        <a:spcBef>
                          <a:spcPts val="300"/>
                        </a:spcBef>
                        <a:spcAft>
                          <a:spcPts val="0"/>
                        </a:spcAft>
                      </a:pPr>
                      <a:r>
                        <a:rPr lang="en-GB" sz="1100">
                          <a:effectLst/>
                          <a:latin typeface="Gill Sans MT" panose="020B0502020104020203" pitchFamily="34" charset="0"/>
                        </a:rPr>
                        <a:t>Example words (non‑statutory)</a:t>
                      </a:r>
                      <a:endParaRPr lang="en-GB" sz="1100" b="1" i="1">
                        <a:solidFill>
                          <a:srgbClr val="4F81BD"/>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71755" marR="71755" marT="0" marB="0"/>
                </a:tc>
              </a:tr>
              <a:tr h="1220492">
                <a:tc>
                  <a:txBody>
                    <a:bodyPr/>
                    <a:lstStyle/>
                    <a:p>
                      <a:pPr>
                        <a:lnSpc>
                          <a:spcPct val="115000"/>
                        </a:lnSpc>
                        <a:spcBef>
                          <a:spcPts val="300"/>
                        </a:spcBef>
                        <a:spcAft>
                          <a:spcPts val="300"/>
                        </a:spcAft>
                      </a:pPr>
                      <a:r>
                        <a:rPr lang="en-GB" sz="1100" dirty="0">
                          <a:effectLst/>
                          <a:latin typeface="Gill Sans MT" panose="020B0502020104020203" pitchFamily="34" charset="0"/>
                        </a:rPr>
                        <a:t>The sounds /f/, /l/, /s/, /z/ and /k/ spelt </a:t>
                      </a:r>
                      <a:r>
                        <a:rPr lang="en-GB" sz="1100" dirty="0" err="1">
                          <a:effectLst/>
                          <a:latin typeface="Gill Sans MT" panose="020B0502020104020203" pitchFamily="34" charset="0"/>
                        </a:rPr>
                        <a:t>ff</a:t>
                      </a:r>
                      <a:r>
                        <a:rPr lang="en-GB" sz="1100" dirty="0">
                          <a:effectLst/>
                          <a:latin typeface="Gill Sans MT" panose="020B0502020104020203" pitchFamily="34" charset="0"/>
                        </a:rPr>
                        <a:t>, </a:t>
                      </a:r>
                      <a:r>
                        <a:rPr lang="en-GB" sz="1100" dirty="0" err="1">
                          <a:effectLst/>
                          <a:latin typeface="Gill Sans MT" panose="020B0502020104020203" pitchFamily="34" charset="0"/>
                        </a:rPr>
                        <a:t>ll</a:t>
                      </a:r>
                      <a:r>
                        <a:rPr lang="en-GB" sz="1100" dirty="0">
                          <a:effectLst/>
                          <a:latin typeface="Gill Sans MT" panose="020B0502020104020203" pitchFamily="34" charset="0"/>
                        </a:rPr>
                        <a:t>, </a:t>
                      </a:r>
                      <a:r>
                        <a:rPr lang="en-GB" sz="1100" dirty="0" err="1">
                          <a:effectLst/>
                          <a:latin typeface="Gill Sans MT" panose="020B0502020104020203" pitchFamily="34" charset="0"/>
                        </a:rPr>
                        <a:t>ss</a:t>
                      </a:r>
                      <a:r>
                        <a:rPr lang="en-GB" sz="1100" dirty="0">
                          <a:effectLst/>
                          <a:latin typeface="Gill Sans MT" panose="020B0502020104020203" pitchFamily="34" charset="0"/>
                        </a:rPr>
                        <a:t>, </a:t>
                      </a:r>
                      <a:r>
                        <a:rPr lang="en-GB" sz="1100" dirty="0" err="1">
                          <a:effectLst/>
                          <a:latin typeface="Gill Sans MT" panose="020B0502020104020203" pitchFamily="34" charset="0"/>
                        </a:rPr>
                        <a:t>zz</a:t>
                      </a:r>
                      <a:r>
                        <a:rPr lang="en-GB" sz="1100" dirty="0">
                          <a:effectLst/>
                          <a:latin typeface="Gill Sans MT" panose="020B0502020104020203" pitchFamily="34" charset="0"/>
                        </a:rPr>
                        <a:t> and </a:t>
                      </a:r>
                      <a:r>
                        <a:rPr lang="en-GB" sz="1100" dirty="0" err="1">
                          <a:effectLst/>
                          <a:latin typeface="Gill Sans MT" panose="020B0502020104020203" pitchFamily="34" charset="0"/>
                        </a:rPr>
                        <a:t>ck</a:t>
                      </a:r>
                      <a:endParaRPr lang="en-GB" sz="11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71755" marR="71755" marT="0" marB="0"/>
                </a:tc>
                <a:tc>
                  <a:txBody>
                    <a:bodyPr/>
                    <a:lstStyle/>
                    <a:p>
                      <a:pPr>
                        <a:lnSpc>
                          <a:spcPct val="115000"/>
                        </a:lnSpc>
                        <a:spcBef>
                          <a:spcPts val="300"/>
                        </a:spcBef>
                        <a:spcAft>
                          <a:spcPts val="300"/>
                        </a:spcAft>
                      </a:pPr>
                      <a:r>
                        <a:rPr lang="en-GB" sz="1100">
                          <a:effectLst/>
                          <a:latin typeface="Gill Sans MT" panose="020B0502020104020203" pitchFamily="34" charset="0"/>
                        </a:rPr>
                        <a:t> </a:t>
                      </a:r>
                      <a:endParaRPr lang="en-GB" sz="1100">
                        <a:effectLst/>
                        <a:latin typeface="Gill Sans MT" panose="020B0502020104020203" pitchFamily="34" charset="0"/>
                        <a:ea typeface="Calibri" panose="020F0502020204030204" pitchFamily="34" charset="0"/>
                        <a:cs typeface="Times New Roman" panose="02020603050405020304" pitchFamily="18" charset="0"/>
                      </a:endParaRPr>
                    </a:p>
                  </a:txBody>
                  <a:tcPr marL="71755" marR="71755" marT="0" marB="0"/>
                </a:tc>
                <a:tc>
                  <a:txBody>
                    <a:bodyPr/>
                    <a:lstStyle/>
                    <a:p>
                      <a:pPr>
                        <a:lnSpc>
                          <a:spcPct val="115000"/>
                        </a:lnSpc>
                        <a:spcBef>
                          <a:spcPts val="300"/>
                        </a:spcBef>
                        <a:spcAft>
                          <a:spcPts val="300"/>
                        </a:spcAft>
                      </a:pPr>
                      <a:r>
                        <a:rPr lang="en-GB" sz="1100" dirty="0">
                          <a:effectLst/>
                          <a:latin typeface="Gill Sans MT" panose="020B0502020104020203" pitchFamily="34" charset="0"/>
                        </a:rPr>
                        <a:t>The /f/, /l/, /s/, /z/ and /k/ sounds are usually spelt as </a:t>
                      </a:r>
                      <a:r>
                        <a:rPr lang="en-GB" sz="1100" dirty="0" err="1">
                          <a:effectLst/>
                          <a:latin typeface="Gill Sans MT" panose="020B0502020104020203" pitchFamily="34" charset="0"/>
                        </a:rPr>
                        <a:t>ff</a:t>
                      </a:r>
                      <a:r>
                        <a:rPr lang="en-GB" sz="1100" dirty="0">
                          <a:effectLst/>
                          <a:latin typeface="Gill Sans MT" panose="020B0502020104020203" pitchFamily="34" charset="0"/>
                        </a:rPr>
                        <a:t>, </a:t>
                      </a:r>
                      <a:r>
                        <a:rPr lang="en-GB" sz="1100" dirty="0" err="1">
                          <a:effectLst/>
                          <a:latin typeface="Gill Sans MT" panose="020B0502020104020203" pitchFamily="34" charset="0"/>
                        </a:rPr>
                        <a:t>ll</a:t>
                      </a:r>
                      <a:r>
                        <a:rPr lang="en-GB" sz="1100" dirty="0">
                          <a:effectLst/>
                          <a:latin typeface="Gill Sans MT" panose="020B0502020104020203" pitchFamily="34" charset="0"/>
                        </a:rPr>
                        <a:t>, </a:t>
                      </a:r>
                      <a:r>
                        <a:rPr lang="en-GB" sz="1100" dirty="0" err="1">
                          <a:effectLst/>
                          <a:latin typeface="Gill Sans MT" panose="020B0502020104020203" pitchFamily="34" charset="0"/>
                        </a:rPr>
                        <a:t>ss</a:t>
                      </a:r>
                      <a:r>
                        <a:rPr lang="en-GB" sz="1100" dirty="0">
                          <a:effectLst/>
                          <a:latin typeface="Gill Sans MT" panose="020B0502020104020203" pitchFamily="34" charset="0"/>
                        </a:rPr>
                        <a:t>, </a:t>
                      </a:r>
                      <a:r>
                        <a:rPr lang="en-GB" sz="1100" dirty="0" err="1">
                          <a:effectLst/>
                          <a:latin typeface="Gill Sans MT" panose="020B0502020104020203" pitchFamily="34" charset="0"/>
                        </a:rPr>
                        <a:t>zz</a:t>
                      </a:r>
                      <a:r>
                        <a:rPr lang="en-GB" sz="1100" dirty="0">
                          <a:effectLst/>
                          <a:latin typeface="Gill Sans MT" panose="020B0502020104020203" pitchFamily="34" charset="0"/>
                        </a:rPr>
                        <a:t> and </a:t>
                      </a:r>
                      <a:r>
                        <a:rPr lang="en-GB" sz="1100" dirty="0" err="1">
                          <a:effectLst/>
                          <a:latin typeface="Gill Sans MT" panose="020B0502020104020203" pitchFamily="34" charset="0"/>
                        </a:rPr>
                        <a:t>ck</a:t>
                      </a:r>
                      <a:r>
                        <a:rPr lang="en-GB" sz="1100" dirty="0">
                          <a:effectLst/>
                          <a:latin typeface="Gill Sans MT" panose="020B0502020104020203" pitchFamily="34" charset="0"/>
                        </a:rPr>
                        <a:t> if they come straight after a single vowel letter in short words. Exceptions: if, pal, us, bus, yes.</a:t>
                      </a:r>
                      <a:endParaRPr lang="en-GB" sz="11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71755" marR="71755" marT="0" marB="0"/>
                </a:tc>
                <a:tc>
                  <a:txBody>
                    <a:bodyPr/>
                    <a:lstStyle/>
                    <a:p>
                      <a:pPr>
                        <a:lnSpc>
                          <a:spcPct val="115000"/>
                        </a:lnSpc>
                        <a:spcBef>
                          <a:spcPts val="300"/>
                        </a:spcBef>
                        <a:spcAft>
                          <a:spcPts val="300"/>
                        </a:spcAft>
                      </a:pPr>
                      <a:r>
                        <a:rPr lang="en-GB" sz="1100">
                          <a:effectLst/>
                          <a:latin typeface="Gill Sans MT" panose="020B0502020104020203" pitchFamily="34" charset="0"/>
                        </a:rPr>
                        <a:t>off, well, miss, buzz, back</a:t>
                      </a:r>
                      <a:endParaRPr lang="en-GB" sz="1100">
                        <a:effectLst/>
                        <a:latin typeface="Gill Sans MT" panose="020B0502020104020203" pitchFamily="34" charset="0"/>
                        <a:ea typeface="Calibri" panose="020F0502020204030204" pitchFamily="34" charset="0"/>
                        <a:cs typeface="Times New Roman" panose="02020603050405020304" pitchFamily="18" charset="0"/>
                      </a:endParaRPr>
                    </a:p>
                  </a:txBody>
                  <a:tcPr marL="71755" marR="71755" marT="0" marB="0"/>
                </a:tc>
              </a:tr>
              <a:tr h="600287">
                <a:tc>
                  <a:txBody>
                    <a:bodyPr/>
                    <a:lstStyle/>
                    <a:p>
                      <a:pPr>
                        <a:lnSpc>
                          <a:spcPct val="115000"/>
                        </a:lnSpc>
                        <a:spcBef>
                          <a:spcPts val="300"/>
                        </a:spcBef>
                        <a:spcAft>
                          <a:spcPts val="300"/>
                        </a:spcAft>
                      </a:pPr>
                      <a:r>
                        <a:rPr lang="en-GB" sz="1100">
                          <a:effectLst/>
                          <a:latin typeface="Gill Sans MT" panose="020B0502020104020203" pitchFamily="34" charset="0"/>
                        </a:rPr>
                        <a:t>The /ŋ/ sound spelt n before k</a:t>
                      </a:r>
                      <a:endParaRPr lang="en-GB" sz="1100">
                        <a:effectLst/>
                        <a:latin typeface="Gill Sans MT" panose="020B0502020104020203" pitchFamily="34" charset="0"/>
                        <a:ea typeface="Calibri" panose="020F0502020204030204" pitchFamily="34" charset="0"/>
                        <a:cs typeface="Times New Roman" panose="02020603050405020304" pitchFamily="18" charset="0"/>
                      </a:endParaRPr>
                    </a:p>
                  </a:txBody>
                  <a:tcPr marL="71755" marR="71755" marT="0" marB="0"/>
                </a:tc>
                <a:tc>
                  <a:txBody>
                    <a:bodyPr/>
                    <a:lstStyle/>
                    <a:p>
                      <a:pPr>
                        <a:lnSpc>
                          <a:spcPct val="115000"/>
                        </a:lnSpc>
                        <a:spcBef>
                          <a:spcPts val="300"/>
                        </a:spcBef>
                        <a:spcAft>
                          <a:spcPts val="300"/>
                        </a:spcAft>
                      </a:pPr>
                      <a:r>
                        <a:rPr lang="en-GB" sz="1100">
                          <a:effectLst/>
                          <a:latin typeface="Gill Sans MT" panose="020B0502020104020203" pitchFamily="34" charset="0"/>
                        </a:rPr>
                        <a:t> </a:t>
                      </a:r>
                      <a:endParaRPr lang="en-GB" sz="1100">
                        <a:effectLst/>
                        <a:latin typeface="Gill Sans MT" panose="020B0502020104020203" pitchFamily="34" charset="0"/>
                        <a:ea typeface="Calibri" panose="020F0502020204030204" pitchFamily="34" charset="0"/>
                        <a:cs typeface="Times New Roman" panose="02020603050405020304" pitchFamily="18" charset="0"/>
                      </a:endParaRPr>
                    </a:p>
                  </a:txBody>
                  <a:tcPr marL="71755" marR="71755" marT="0" marB="0"/>
                </a:tc>
                <a:tc>
                  <a:txBody>
                    <a:bodyPr/>
                    <a:lstStyle/>
                    <a:p>
                      <a:pPr>
                        <a:lnSpc>
                          <a:spcPct val="115000"/>
                        </a:lnSpc>
                        <a:spcBef>
                          <a:spcPts val="300"/>
                        </a:spcBef>
                        <a:spcAft>
                          <a:spcPts val="300"/>
                        </a:spcAft>
                      </a:pPr>
                      <a:r>
                        <a:rPr lang="en-GB" sz="1100" dirty="0">
                          <a:effectLst/>
                          <a:latin typeface="Gill Sans MT" panose="020B0502020104020203" pitchFamily="34" charset="0"/>
                        </a:rPr>
                        <a:t> </a:t>
                      </a:r>
                      <a:endParaRPr lang="en-GB" sz="11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71755" marR="71755" marT="0" marB="0"/>
                </a:tc>
                <a:tc>
                  <a:txBody>
                    <a:bodyPr/>
                    <a:lstStyle/>
                    <a:p>
                      <a:pPr>
                        <a:lnSpc>
                          <a:spcPct val="115000"/>
                        </a:lnSpc>
                        <a:spcBef>
                          <a:spcPts val="300"/>
                        </a:spcBef>
                        <a:spcAft>
                          <a:spcPts val="300"/>
                        </a:spcAft>
                      </a:pPr>
                      <a:r>
                        <a:rPr lang="en-GB" sz="1100">
                          <a:effectLst/>
                          <a:latin typeface="Gill Sans MT" panose="020B0502020104020203" pitchFamily="34" charset="0"/>
                        </a:rPr>
                        <a:t>bank, think, honk, sunk</a:t>
                      </a:r>
                      <a:endParaRPr lang="en-GB" sz="1100">
                        <a:effectLst/>
                        <a:latin typeface="Gill Sans MT" panose="020B0502020104020203" pitchFamily="34" charset="0"/>
                        <a:ea typeface="Calibri" panose="020F0502020204030204" pitchFamily="34" charset="0"/>
                        <a:cs typeface="Times New Roman" panose="02020603050405020304" pitchFamily="18" charset="0"/>
                      </a:endParaRPr>
                    </a:p>
                  </a:txBody>
                  <a:tcPr marL="71755" marR="71755" marT="0" marB="0"/>
                </a:tc>
              </a:tr>
              <a:tr h="1220492">
                <a:tc>
                  <a:txBody>
                    <a:bodyPr/>
                    <a:lstStyle/>
                    <a:p>
                      <a:pPr>
                        <a:lnSpc>
                          <a:spcPct val="115000"/>
                        </a:lnSpc>
                        <a:spcBef>
                          <a:spcPts val="300"/>
                        </a:spcBef>
                        <a:spcAft>
                          <a:spcPts val="300"/>
                        </a:spcAft>
                      </a:pPr>
                      <a:r>
                        <a:rPr lang="en-GB" sz="1100" dirty="0">
                          <a:effectLst/>
                          <a:latin typeface="Gill Sans MT" panose="020B0502020104020203" pitchFamily="34" charset="0"/>
                        </a:rPr>
                        <a:t>Division of words into syllables</a:t>
                      </a:r>
                      <a:endParaRPr lang="en-GB" sz="11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71755" marR="71755" marT="0" marB="0"/>
                </a:tc>
                <a:tc>
                  <a:txBody>
                    <a:bodyPr/>
                    <a:lstStyle/>
                    <a:p>
                      <a:pPr>
                        <a:lnSpc>
                          <a:spcPct val="115000"/>
                        </a:lnSpc>
                        <a:spcBef>
                          <a:spcPts val="300"/>
                        </a:spcBef>
                        <a:spcAft>
                          <a:spcPts val="300"/>
                        </a:spcAft>
                      </a:pPr>
                      <a:r>
                        <a:rPr lang="en-GB" sz="1100">
                          <a:effectLst/>
                          <a:latin typeface="Gill Sans MT" panose="020B0502020104020203" pitchFamily="34" charset="0"/>
                        </a:rPr>
                        <a:t> </a:t>
                      </a:r>
                      <a:endParaRPr lang="en-GB" sz="1100">
                        <a:effectLst/>
                        <a:latin typeface="Gill Sans MT" panose="020B0502020104020203" pitchFamily="34" charset="0"/>
                        <a:ea typeface="Calibri" panose="020F0502020204030204" pitchFamily="34" charset="0"/>
                        <a:cs typeface="Times New Roman" panose="02020603050405020304" pitchFamily="18" charset="0"/>
                      </a:endParaRPr>
                    </a:p>
                  </a:txBody>
                  <a:tcPr marL="71755" marR="71755" marT="0" marB="0"/>
                </a:tc>
                <a:tc>
                  <a:txBody>
                    <a:bodyPr/>
                    <a:lstStyle/>
                    <a:p>
                      <a:pPr>
                        <a:lnSpc>
                          <a:spcPct val="115000"/>
                        </a:lnSpc>
                        <a:spcBef>
                          <a:spcPts val="300"/>
                        </a:spcBef>
                        <a:spcAft>
                          <a:spcPts val="300"/>
                        </a:spcAft>
                      </a:pPr>
                      <a:r>
                        <a:rPr lang="en-GB" sz="1100">
                          <a:effectLst/>
                          <a:latin typeface="Gill Sans MT" panose="020B0502020104020203" pitchFamily="34" charset="0"/>
                        </a:rPr>
                        <a:t>Each syllable is like a ‘beat’ in the spoken word. Words of more than one syllable often have an unstressed syllable in which the vowel sound is unclear.</a:t>
                      </a:r>
                      <a:endParaRPr lang="en-GB" sz="1100">
                        <a:effectLst/>
                        <a:latin typeface="Gill Sans MT" panose="020B0502020104020203" pitchFamily="34" charset="0"/>
                        <a:ea typeface="Calibri" panose="020F0502020204030204" pitchFamily="34" charset="0"/>
                        <a:cs typeface="Times New Roman" panose="02020603050405020304" pitchFamily="18" charset="0"/>
                      </a:endParaRPr>
                    </a:p>
                  </a:txBody>
                  <a:tcPr marL="71755" marR="71755" marT="0" marB="0"/>
                </a:tc>
                <a:tc>
                  <a:txBody>
                    <a:bodyPr/>
                    <a:lstStyle/>
                    <a:p>
                      <a:pPr>
                        <a:lnSpc>
                          <a:spcPct val="115000"/>
                        </a:lnSpc>
                        <a:spcBef>
                          <a:spcPts val="300"/>
                        </a:spcBef>
                        <a:spcAft>
                          <a:spcPts val="300"/>
                        </a:spcAft>
                      </a:pPr>
                      <a:r>
                        <a:rPr lang="en-GB" sz="1100" dirty="0">
                          <a:effectLst/>
                          <a:latin typeface="Gill Sans MT" panose="020B0502020104020203" pitchFamily="34" charset="0"/>
                        </a:rPr>
                        <a:t>pocket, rabbit, carrot, thunder, sunset</a:t>
                      </a:r>
                      <a:endParaRPr lang="en-GB" sz="11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71755" marR="71755" marT="0" marB="0"/>
                </a:tc>
              </a:tr>
            </a:tbl>
          </a:graphicData>
        </a:graphic>
      </p:graphicFrame>
    </p:spTree>
    <p:extLst>
      <p:ext uri="{BB962C8B-B14F-4D97-AF65-F5344CB8AC3E}">
        <p14:creationId xmlns:p14="http://schemas.microsoft.com/office/powerpoint/2010/main" val="3508340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7783" y="780941"/>
            <a:ext cx="6529080" cy="998655"/>
          </a:xfrm>
        </p:spPr>
        <p:txBody>
          <a:bodyPr/>
          <a:lstStyle/>
          <a:p>
            <a:pPr algn="r"/>
            <a:r>
              <a:rPr lang="en-GB" sz="5200" dirty="0" smtClean="0">
                <a:latin typeface="Gill Sans MT" panose="020B0502020104020203" pitchFamily="34" charset="0"/>
              </a:rPr>
              <a:t>Aims of the workshop</a:t>
            </a:r>
            <a:endParaRPr lang="en-GB" sz="5200" dirty="0">
              <a:latin typeface="Gill Sans MT" panose="020B0502020104020203" pitchFamily="34" charset="0"/>
            </a:endParaRPr>
          </a:p>
        </p:txBody>
      </p:sp>
      <p:sp>
        <p:nvSpPr>
          <p:cNvPr id="3" name="Content Placeholder 2"/>
          <p:cNvSpPr>
            <a:spLocks noGrp="1"/>
          </p:cNvSpPr>
          <p:nvPr>
            <p:ph idx="1"/>
          </p:nvPr>
        </p:nvSpPr>
        <p:spPr>
          <a:xfrm>
            <a:off x="614588" y="2070844"/>
            <a:ext cx="8042276" cy="4147456"/>
          </a:xfrm>
        </p:spPr>
        <p:txBody>
          <a:bodyPr>
            <a:normAutofit lnSpcReduction="10000"/>
          </a:bodyPr>
          <a:lstStyle/>
          <a:p>
            <a:pPr marL="0" indent="0">
              <a:buNone/>
            </a:pPr>
            <a:r>
              <a:rPr lang="en-GB" dirty="0">
                <a:latin typeface="Gill Sans MT" panose="020B0502020104020203" pitchFamily="34" charset="0"/>
              </a:rPr>
              <a:t>The main aims of this workshop are to:</a:t>
            </a:r>
          </a:p>
          <a:p>
            <a:pPr lvl="0"/>
            <a:r>
              <a:rPr lang="en-GB" dirty="0">
                <a:latin typeface="Gill Sans MT" panose="020B0502020104020203" pitchFamily="34" charset="0"/>
              </a:rPr>
              <a:t>Inform parents about phonics and the phonics screening test in year 1;</a:t>
            </a:r>
          </a:p>
          <a:p>
            <a:pPr lvl="0"/>
            <a:r>
              <a:rPr lang="en-GB" dirty="0">
                <a:latin typeface="Gill Sans MT" panose="020B0502020104020203" pitchFamily="34" charset="0"/>
              </a:rPr>
              <a:t>Inform parents of the new curriculum expectations for grammar, punctuation and spelling for key stage 1 (</a:t>
            </a:r>
            <a:r>
              <a:rPr lang="en-GB" dirty="0" smtClean="0">
                <a:latin typeface="Gill Sans MT" panose="020B0502020104020203" pitchFamily="34" charset="0"/>
              </a:rPr>
              <a:t>year </a:t>
            </a:r>
            <a:r>
              <a:rPr lang="en-GB" dirty="0">
                <a:latin typeface="Gill Sans MT" panose="020B0502020104020203" pitchFamily="34" charset="0"/>
              </a:rPr>
              <a:t>1 and </a:t>
            </a:r>
            <a:r>
              <a:rPr lang="en-GB" dirty="0" smtClean="0">
                <a:latin typeface="Gill Sans MT" panose="020B0502020104020203" pitchFamily="34" charset="0"/>
              </a:rPr>
              <a:t>year 2</a:t>
            </a:r>
            <a:r>
              <a:rPr lang="en-GB" dirty="0">
                <a:latin typeface="Gill Sans MT" panose="020B0502020104020203" pitchFamily="34" charset="0"/>
              </a:rPr>
              <a:t>);</a:t>
            </a:r>
          </a:p>
          <a:p>
            <a:pPr lvl="0"/>
            <a:r>
              <a:rPr lang="en-GB" dirty="0">
                <a:latin typeface="Gill Sans MT" panose="020B0502020104020203" pitchFamily="34" charset="0"/>
              </a:rPr>
              <a:t>Provide an overview of new assessments of SPAG for Year 2;</a:t>
            </a:r>
          </a:p>
          <a:p>
            <a:pPr lvl="0"/>
            <a:r>
              <a:rPr lang="en-GB" dirty="0">
                <a:latin typeface="Gill Sans MT" panose="020B0502020104020203" pitchFamily="34" charset="0"/>
              </a:rPr>
              <a:t>Offer ideas about how you can support your child in their writing at home.</a:t>
            </a:r>
          </a:p>
          <a:p>
            <a:endParaRPr lang="en-GB" dirty="0">
              <a:latin typeface="Gill Sans MT" panose="020B0502020104020203" pitchFamily="34" charset="0"/>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44696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577353"/>
            <a:ext cx="6498159"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endParaRPr lang="en-GB" sz="4000" dirty="0">
              <a:latin typeface="Calibri"/>
              <a:ea typeface="Calibri"/>
              <a:cs typeface="Times New Roman"/>
            </a:endParaRPr>
          </a:p>
        </p:txBody>
      </p:sp>
      <p:sp>
        <p:nvSpPr>
          <p:cNvPr id="9" name="Title 1"/>
          <p:cNvSpPr>
            <a:spLocks noGrp="1"/>
          </p:cNvSpPr>
          <p:nvPr>
            <p:ph type="title"/>
          </p:nvPr>
        </p:nvSpPr>
        <p:spPr>
          <a:xfrm>
            <a:off x="1183105" y="641687"/>
            <a:ext cx="8057147" cy="884601"/>
          </a:xfrm>
        </p:spPr>
        <p:txBody>
          <a:bodyPr/>
          <a:lstStyle/>
          <a:p>
            <a:pPr algn="ctr"/>
            <a:r>
              <a:rPr lang="en-GB" dirty="0" smtClean="0">
                <a:latin typeface="Gill Sans MT" panose="020B0502020104020203" pitchFamily="34" charset="0"/>
              </a:rPr>
              <a:t>Spellings</a:t>
            </a:r>
            <a:endParaRPr lang="en-GB" dirty="0">
              <a:latin typeface="Gill Sans MT" panose="020B0502020104020203"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689612346"/>
              </p:ext>
            </p:extLst>
          </p:nvPr>
        </p:nvGraphicFramePr>
        <p:xfrm>
          <a:off x="2127783" y="1549985"/>
          <a:ext cx="6124575" cy="349367"/>
        </p:xfrm>
        <a:graphic>
          <a:graphicData uri="http://schemas.openxmlformats.org/drawingml/2006/table">
            <a:tbl>
              <a:tblPr firstRow="1" firstCol="1" bandRow="1" bandCol="1">
                <a:tableStyleId>{5C22544A-7EE6-4342-B048-85BDC9FD1C3A}</a:tableStyleId>
              </a:tblPr>
              <a:tblGrid>
                <a:gridCol w="6124575"/>
              </a:tblGrid>
              <a:tr h="349367">
                <a:tc>
                  <a:txBody>
                    <a:bodyPr/>
                    <a:lstStyle/>
                    <a:p>
                      <a:pPr algn="ctr">
                        <a:lnSpc>
                          <a:spcPct val="115000"/>
                        </a:lnSpc>
                        <a:spcBef>
                          <a:spcPts val="600"/>
                        </a:spcBef>
                        <a:spcAft>
                          <a:spcPts val="600"/>
                        </a:spcAft>
                      </a:pPr>
                      <a:r>
                        <a:rPr lang="en-GB" sz="1800" dirty="0">
                          <a:effectLst/>
                          <a:latin typeface="Gill Sans MT" panose="020B0502020104020203" pitchFamily="34" charset="0"/>
                        </a:rPr>
                        <a:t>Spelling – </a:t>
                      </a:r>
                      <a:r>
                        <a:rPr lang="en-GB" sz="1800" dirty="0" smtClean="0">
                          <a:effectLst/>
                          <a:latin typeface="Gill Sans MT" panose="020B0502020104020203" pitchFamily="34" charset="0"/>
                        </a:rPr>
                        <a:t>example of work </a:t>
                      </a:r>
                      <a:r>
                        <a:rPr lang="en-GB" sz="1800" dirty="0">
                          <a:effectLst/>
                          <a:latin typeface="Gill Sans MT" panose="020B0502020104020203" pitchFamily="34" charset="0"/>
                        </a:rPr>
                        <a:t>for year </a:t>
                      </a:r>
                      <a:r>
                        <a:rPr lang="en-GB" sz="1800" dirty="0" smtClean="0">
                          <a:effectLst/>
                          <a:latin typeface="Gill Sans MT" panose="020B0502020104020203" pitchFamily="34" charset="0"/>
                        </a:rPr>
                        <a:t>2</a:t>
                      </a:r>
                      <a:endParaRPr lang="en-GB" sz="1800" b="1" dirty="0">
                        <a:solidFill>
                          <a:srgbClr val="104F75"/>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71755" marR="71755" marT="0" marB="0"/>
                </a:tc>
              </a:tr>
            </a:tbl>
          </a:graphicData>
        </a:graphic>
      </p:graphicFrame>
      <p:sp>
        <p:nvSpPr>
          <p:cNvPr id="4" name="Rectangle 1"/>
          <p:cNvSpPr>
            <a:spLocks noChangeArrowheads="1"/>
          </p:cNvSpPr>
          <p:nvPr/>
        </p:nvSpPr>
        <p:spPr bwMode="auto">
          <a:xfrm>
            <a:off x="1471613" y="26146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8088" rIns="91440" bIns="0" numCol="1" anchor="ctr" anchorCtr="0" compatLnSpc="1">
            <a:prstTxWarp prst="textNoShape">
              <a:avLst/>
            </a:prstTxWarp>
            <a:spAutoFit/>
          </a:bodyPr>
          <a:lstStyle/>
          <a:p>
            <a:endParaRPr lang="en-GB"/>
          </a:p>
        </p:txBody>
      </p:sp>
      <p:graphicFrame>
        <p:nvGraphicFramePr>
          <p:cNvPr id="10" name="Table 9"/>
          <p:cNvGraphicFramePr>
            <a:graphicFrameLocks noGrp="1"/>
          </p:cNvGraphicFramePr>
          <p:nvPr>
            <p:extLst>
              <p:ext uri="{D42A27DB-BD31-4B8C-83A1-F6EECF244321}">
                <p14:modId xmlns:p14="http://schemas.microsoft.com/office/powerpoint/2010/main" val="3100978118"/>
              </p:ext>
            </p:extLst>
          </p:nvPr>
        </p:nvGraphicFramePr>
        <p:xfrm>
          <a:off x="770022" y="2097647"/>
          <a:ext cx="7882659" cy="4627332"/>
        </p:xfrm>
        <a:graphic>
          <a:graphicData uri="http://schemas.openxmlformats.org/drawingml/2006/table">
            <a:tbl>
              <a:tblPr firstRow="1" firstCol="1" bandRow="1" bandCol="1">
                <a:tableStyleId>{5C22544A-7EE6-4342-B048-85BDC9FD1C3A}</a:tableStyleId>
              </a:tblPr>
              <a:tblGrid>
                <a:gridCol w="2060897"/>
                <a:gridCol w="150204"/>
                <a:gridCol w="3519406"/>
                <a:gridCol w="2152152"/>
              </a:tblGrid>
              <a:tr h="319357">
                <a:tc>
                  <a:txBody>
                    <a:bodyPr/>
                    <a:lstStyle/>
                    <a:p>
                      <a:pPr>
                        <a:lnSpc>
                          <a:spcPct val="115000"/>
                        </a:lnSpc>
                        <a:spcBef>
                          <a:spcPts val="300"/>
                        </a:spcBef>
                        <a:spcAft>
                          <a:spcPts val="0"/>
                        </a:spcAft>
                      </a:pPr>
                      <a:r>
                        <a:rPr lang="en-GB" sz="1200" dirty="0">
                          <a:effectLst/>
                          <a:latin typeface="Gill Sans MT" panose="020B0502020104020203" pitchFamily="34" charset="0"/>
                        </a:rPr>
                        <a:t>Statutory requirements</a:t>
                      </a:r>
                      <a:endParaRPr lang="en-GB" sz="1200" b="1" i="1" dirty="0">
                        <a:solidFill>
                          <a:srgbClr val="4F81BD"/>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2402" marR="62402" marT="0" marB="0"/>
                </a:tc>
                <a:tc>
                  <a:txBody>
                    <a:bodyPr/>
                    <a:lstStyle/>
                    <a:p>
                      <a:pPr>
                        <a:lnSpc>
                          <a:spcPct val="115000"/>
                        </a:lnSpc>
                        <a:spcBef>
                          <a:spcPts val="300"/>
                        </a:spcBef>
                        <a:spcAft>
                          <a:spcPts val="0"/>
                        </a:spcAft>
                      </a:pPr>
                      <a:endParaRPr lang="en-GB" sz="1200" b="1" i="1" dirty="0">
                        <a:solidFill>
                          <a:srgbClr val="4F81BD"/>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2402" marR="62402" marT="0" marB="0"/>
                </a:tc>
                <a:tc>
                  <a:txBody>
                    <a:bodyPr/>
                    <a:lstStyle/>
                    <a:p>
                      <a:pPr>
                        <a:lnSpc>
                          <a:spcPct val="115000"/>
                        </a:lnSpc>
                        <a:spcBef>
                          <a:spcPts val="300"/>
                        </a:spcBef>
                        <a:spcAft>
                          <a:spcPts val="0"/>
                        </a:spcAft>
                      </a:pPr>
                      <a:r>
                        <a:rPr lang="en-GB" sz="1200">
                          <a:effectLst/>
                          <a:latin typeface="Gill Sans MT" panose="020B0502020104020203" pitchFamily="34" charset="0"/>
                        </a:rPr>
                        <a:t>Rules and guidance (non‑statutory)</a:t>
                      </a:r>
                      <a:endParaRPr lang="en-GB" sz="1200" b="1" i="1">
                        <a:solidFill>
                          <a:srgbClr val="4F81BD"/>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2402" marR="62402" marT="0" marB="0"/>
                </a:tc>
                <a:tc>
                  <a:txBody>
                    <a:bodyPr/>
                    <a:lstStyle/>
                    <a:p>
                      <a:pPr>
                        <a:lnSpc>
                          <a:spcPct val="115000"/>
                        </a:lnSpc>
                        <a:spcBef>
                          <a:spcPts val="300"/>
                        </a:spcBef>
                        <a:spcAft>
                          <a:spcPts val="0"/>
                        </a:spcAft>
                      </a:pPr>
                      <a:r>
                        <a:rPr lang="en-GB" sz="1200">
                          <a:effectLst/>
                          <a:latin typeface="Gill Sans MT" panose="020B0502020104020203" pitchFamily="34" charset="0"/>
                        </a:rPr>
                        <a:t>Example words (non‑statutory)</a:t>
                      </a:r>
                      <a:endParaRPr lang="en-GB" sz="1200" b="1" i="1">
                        <a:solidFill>
                          <a:srgbClr val="4F81BD"/>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2402" marR="62402" marT="0" marB="0"/>
                </a:tc>
              </a:tr>
              <a:tr h="2395180">
                <a:tc>
                  <a:txBody>
                    <a:bodyPr/>
                    <a:lstStyle/>
                    <a:p>
                      <a:pPr>
                        <a:lnSpc>
                          <a:spcPts val="1600"/>
                        </a:lnSpc>
                        <a:spcBef>
                          <a:spcPts val="200"/>
                        </a:spcBef>
                        <a:spcAft>
                          <a:spcPts val="300"/>
                        </a:spcAft>
                      </a:pPr>
                      <a:r>
                        <a:rPr lang="en-GB" sz="1200" dirty="0">
                          <a:effectLst/>
                          <a:latin typeface="Gill Sans MT" panose="020B0502020104020203" pitchFamily="34" charset="0"/>
                        </a:rPr>
                        <a:t>The /</a:t>
                      </a:r>
                      <a:r>
                        <a:rPr lang="en-GB" sz="1200" dirty="0" err="1">
                          <a:effectLst/>
                          <a:latin typeface="Gill Sans MT" panose="020B0502020104020203" pitchFamily="34" charset="0"/>
                        </a:rPr>
                        <a:t>dʒ</a:t>
                      </a:r>
                      <a:r>
                        <a:rPr lang="en-GB" sz="1200" dirty="0">
                          <a:effectLst/>
                          <a:latin typeface="Gill Sans MT" panose="020B0502020104020203" pitchFamily="34" charset="0"/>
                        </a:rPr>
                        <a:t>/ sound spelt as </a:t>
                      </a:r>
                      <a:r>
                        <a:rPr lang="en-GB" sz="1200" dirty="0" err="1">
                          <a:effectLst/>
                          <a:latin typeface="Gill Sans MT" panose="020B0502020104020203" pitchFamily="34" charset="0"/>
                        </a:rPr>
                        <a:t>ge</a:t>
                      </a:r>
                      <a:r>
                        <a:rPr lang="en-GB" sz="1200" dirty="0">
                          <a:effectLst/>
                          <a:latin typeface="Gill Sans MT" panose="020B0502020104020203" pitchFamily="34" charset="0"/>
                        </a:rPr>
                        <a:t> and </a:t>
                      </a:r>
                      <a:r>
                        <a:rPr lang="en-GB" sz="1200" dirty="0" err="1">
                          <a:effectLst/>
                          <a:latin typeface="Gill Sans MT" panose="020B0502020104020203" pitchFamily="34" charset="0"/>
                        </a:rPr>
                        <a:t>dge</a:t>
                      </a:r>
                      <a:r>
                        <a:rPr lang="en-GB" sz="1200" dirty="0">
                          <a:effectLst/>
                          <a:latin typeface="Gill Sans MT" panose="020B0502020104020203" pitchFamily="34" charset="0"/>
                        </a:rPr>
                        <a:t> at the end of words, and sometimes spelt as g elsewhere in words before e, </a:t>
                      </a:r>
                      <a:r>
                        <a:rPr lang="en-GB" sz="1200" dirty="0" err="1">
                          <a:effectLst/>
                          <a:latin typeface="Gill Sans MT" panose="020B0502020104020203" pitchFamily="34" charset="0"/>
                        </a:rPr>
                        <a:t>i</a:t>
                      </a:r>
                      <a:r>
                        <a:rPr lang="en-GB" sz="1200" dirty="0">
                          <a:effectLst/>
                          <a:latin typeface="Gill Sans MT" panose="020B0502020104020203" pitchFamily="34" charset="0"/>
                        </a:rPr>
                        <a:t> and y</a:t>
                      </a: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c>
                  <a:txBody>
                    <a:bodyPr/>
                    <a:lstStyle/>
                    <a:p>
                      <a:pPr>
                        <a:lnSpc>
                          <a:spcPct val="115000"/>
                        </a:lnSpc>
                        <a:spcBef>
                          <a:spcPts val="300"/>
                        </a:spcBef>
                        <a:spcAft>
                          <a:spcPts val="30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c>
                  <a:txBody>
                    <a:bodyPr/>
                    <a:lstStyle/>
                    <a:p>
                      <a:pPr>
                        <a:lnSpc>
                          <a:spcPts val="1600"/>
                        </a:lnSpc>
                        <a:spcBef>
                          <a:spcPts val="200"/>
                        </a:spcBef>
                        <a:spcAft>
                          <a:spcPts val="300"/>
                        </a:spcAft>
                      </a:pPr>
                      <a:r>
                        <a:rPr lang="en-GB" sz="1200" dirty="0">
                          <a:effectLst/>
                          <a:latin typeface="Gill Sans MT" panose="020B0502020104020203" pitchFamily="34" charset="0"/>
                        </a:rPr>
                        <a:t>The letter j is never used for the /</a:t>
                      </a:r>
                      <a:r>
                        <a:rPr lang="en-GB" sz="1200" dirty="0" err="1">
                          <a:effectLst/>
                          <a:latin typeface="Gill Sans MT" panose="020B0502020104020203" pitchFamily="34" charset="0"/>
                        </a:rPr>
                        <a:t>dʒ</a:t>
                      </a:r>
                      <a:r>
                        <a:rPr lang="en-GB" sz="1200" dirty="0">
                          <a:effectLst/>
                          <a:latin typeface="Gill Sans MT" panose="020B0502020104020203" pitchFamily="34" charset="0"/>
                        </a:rPr>
                        <a:t>/ sound at the end of English words.</a:t>
                      </a:r>
                    </a:p>
                    <a:p>
                      <a:pPr>
                        <a:lnSpc>
                          <a:spcPts val="1600"/>
                        </a:lnSpc>
                        <a:spcBef>
                          <a:spcPts val="200"/>
                        </a:spcBef>
                        <a:spcAft>
                          <a:spcPts val="300"/>
                        </a:spcAft>
                      </a:pPr>
                      <a:r>
                        <a:rPr lang="en-GB" sz="1200" dirty="0">
                          <a:effectLst/>
                          <a:latin typeface="Gill Sans MT" panose="020B0502020104020203" pitchFamily="34" charset="0"/>
                        </a:rPr>
                        <a:t>At the end of a word, the /</a:t>
                      </a:r>
                      <a:r>
                        <a:rPr lang="en-GB" sz="1200" dirty="0" err="1">
                          <a:effectLst/>
                          <a:latin typeface="Gill Sans MT" panose="020B0502020104020203" pitchFamily="34" charset="0"/>
                        </a:rPr>
                        <a:t>dʒ</a:t>
                      </a:r>
                      <a:r>
                        <a:rPr lang="en-GB" sz="1200" dirty="0">
                          <a:effectLst/>
                          <a:latin typeface="Gill Sans MT" panose="020B0502020104020203" pitchFamily="34" charset="0"/>
                        </a:rPr>
                        <a:t>/ sound is spelt –</a:t>
                      </a:r>
                      <a:r>
                        <a:rPr lang="en-GB" sz="1200" dirty="0" err="1">
                          <a:effectLst/>
                          <a:latin typeface="Gill Sans MT" panose="020B0502020104020203" pitchFamily="34" charset="0"/>
                        </a:rPr>
                        <a:t>dge</a:t>
                      </a:r>
                      <a:r>
                        <a:rPr lang="en-GB" sz="1200" dirty="0">
                          <a:effectLst/>
                          <a:latin typeface="Gill Sans MT" panose="020B0502020104020203" pitchFamily="34" charset="0"/>
                        </a:rPr>
                        <a:t> straight after the /æ/, /ɛ/, /ɪ/, /ɒ/, /ʌ/ and /ʊ/ sounds (sometimes called ‘short’ vowels).</a:t>
                      </a:r>
                    </a:p>
                    <a:p>
                      <a:pPr>
                        <a:lnSpc>
                          <a:spcPts val="1600"/>
                        </a:lnSpc>
                        <a:spcBef>
                          <a:spcPts val="200"/>
                        </a:spcBef>
                        <a:spcAft>
                          <a:spcPts val="300"/>
                        </a:spcAft>
                      </a:pPr>
                      <a:r>
                        <a:rPr lang="en-GB" sz="1200" dirty="0">
                          <a:effectLst/>
                          <a:latin typeface="Gill Sans MT" panose="020B0502020104020203" pitchFamily="34" charset="0"/>
                        </a:rPr>
                        <a:t>After all other sounds, whether vowels or consonants, the /</a:t>
                      </a:r>
                      <a:r>
                        <a:rPr lang="en-GB" sz="1200" dirty="0" err="1">
                          <a:effectLst/>
                          <a:latin typeface="Gill Sans MT" panose="020B0502020104020203" pitchFamily="34" charset="0"/>
                        </a:rPr>
                        <a:t>dʒ</a:t>
                      </a:r>
                      <a:r>
                        <a:rPr lang="en-GB" sz="1200" dirty="0">
                          <a:effectLst/>
                          <a:latin typeface="Gill Sans MT" panose="020B0502020104020203" pitchFamily="34" charset="0"/>
                        </a:rPr>
                        <a:t>/ sound is spelt as –</a:t>
                      </a:r>
                      <a:r>
                        <a:rPr lang="en-GB" sz="1200" dirty="0" err="1">
                          <a:effectLst/>
                          <a:latin typeface="Gill Sans MT" panose="020B0502020104020203" pitchFamily="34" charset="0"/>
                        </a:rPr>
                        <a:t>ge</a:t>
                      </a:r>
                      <a:r>
                        <a:rPr lang="en-GB" sz="1200" dirty="0">
                          <a:effectLst/>
                          <a:latin typeface="Gill Sans MT" panose="020B0502020104020203" pitchFamily="34" charset="0"/>
                        </a:rPr>
                        <a:t> at the end of a word.</a:t>
                      </a:r>
                    </a:p>
                    <a:p>
                      <a:pPr>
                        <a:lnSpc>
                          <a:spcPts val="1600"/>
                        </a:lnSpc>
                        <a:spcBef>
                          <a:spcPts val="200"/>
                        </a:spcBef>
                        <a:spcAft>
                          <a:spcPts val="300"/>
                        </a:spcAft>
                      </a:pPr>
                      <a:r>
                        <a:rPr lang="en-GB" sz="1200" dirty="0">
                          <a:effectLst/>
                          <a:latin typeface="Gill Sans MT" panose="020B0502020104020203" pitchFamily="34" charset="0"/>
                        </a:rPr>
                        <a:t>In other positions in words, the /</a:t>
                      </a:r>
                      <a:r>
                        <a:rPr lang="en-GB" sz="1200" dirty="0" err="1">
                          <a:effectLst/>
                          <a:latin typeface="Gill Sans MT" panose="020B0502020104020203" pitchFamily="34" charset="0"/>
                        </a:rPr>
                        <a:t>dʒ</a:t>
                      </a:r>
                      <a:r>
                        <a:rPr lang="en-GB" sz="1200" dirty="0">
                          <a:effectLst/>
                          <a:latin typeface="Gill Sans MT" panose="020B0502020104020203" pitchFamily="34" charset="0"/>
                        </a:rPr>
                        <a:t>/ sound is often (but not always) spelt as g before e, </a:t>
                      </a:r>
                      <a:r>
                        <a:rPr lang="en-GB" sz="1200" dirty="0" err="1">
                          <a:effectLst/>
                          <a:latin typeface="Gill Sans MT" panose="020B0502020104020203" pitchFamily="34" charset="0"/>
                        </a:rPr>
                        <a:t>i</a:t>
                      </a:r>
                      <a:r>
                        <a:rPr lang="en-GB" sz="1200" dirty="0">
                          <a:effectLst/>
                          <a:latin typeface="Gill Sans MT" panose="020B0502020104020203" pitchFamily="34" charset="0"/>
                        </a:rPr>
                        <a:t>, and y. The /</a:t>
                      </a:r>
                      <a:r>
                        <a:rPr lang="en-GB" sz="1200" dirty="0" err="1">
                          <a:effectLst/>
                          <a:latin typeface="Gill Sans MT" panose="020B0502020104020203" pitchFamily="34" charset="0"/>
                        </a:rPr>
                        <a:t>dʒ</a:t>
                      </a:r>
                      <a:r>
                        <a:rPr lang="en-GB" sz="1200" dirty="0">
                          <a:effectLst/>
                          <a:latin typeface="Gill Sans MT" panose="020B0502020104020203" pitchFamily="34" charset="0"/>
                        </a:rPr>
                        <a:t>/ sound is always spelt as j before a, o and u.</a:t>
                      </a: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c>
                  <a:txBody>
                    <a:bodyPr/>
                    <a:lstStyle/>
                    <a:p>
                      <a:pPr>
                        <a:lnSpc>
                          <a:spcPts val="1600"/>
                        </a:lnSpc>
                        <a:spcBef>
                          <a:spcPts val="200"/>
                        </a:spcBef>
                        <a:spcAft>
                          <a:spcPts val="300"/>
                        </a:spcAft>
                      </a:pPr>
                      <a:r>
                        <a:rPr lang="en-GB" sz="1200">
                          <a:effectLst/>
                          <a:latin typeface="Gill Sans MT" panose="020B0502020104020203" pitchFamily="34" charset="0"/>
                        </a:rPr>
                        <a:t/>
                      </a:r>
                      <a:br>
                        <a:rPr lang="en-GB" sz="1200">
                          <a:effectLst/>
                          <a:latin typeface="Gill Sans MT" panose="020B0502020104020203" pitchFamily="34" charset="0"/>
                        </a:rPr>
                      </a:br>
                      <a:endParaRPr lang="en-GB" sz="1200">
                        <a:effectLst/>
                        <a:latin typeface="Gill Sans MT" panose="020B0502020104020203" pitchFamily="34" charset="0"/>
                      </a:endParaRPr>
                    </a:p>
                    <a:p>
                      <a:pPr>
                        <a:lnSpc>
                          <a:spcPts val="1600"/>
                        </a:lnSpc>
                        <a:spcBef>
                          <a:spcPts val="200"/>
                        </a:spcBef>
                        <a:spcAft>
                          <a:spcPts val="300"/>
                        </a:spcAft>
                      </a:pPr>
                      <a:r>
                        <a:rPr lang="en-GB" sz="1200">
                          <a:effectLst/>
                          <a:latin typeface="Gill Sans MT" panose="020B0502020104020203" pitchFamily="34" charset="0"/>
                        </a:rPr>
                        <a:t>badge, edge, bridge, dodge, fudge</a:t>
                      </a:r>
                      <a:br>
                        <a:rPr lang="en-GB" sz="1200">
                          <a:effectLst/>
                          <a:latin typeface="Gill Sans MT" panose="020B0502020104020203" pitchFamily="34" charset="0"/>
                        </a:rPr>
                      </a:br>
                      <a:r>
                        <a:rPr lang="en-GB" sz="1200">
                          <a:effectLst/>
                          <a:latin typeface="Gill Sans MT" panose="020B0502020104020203" pitchFamily="34" charset="0"/>
                        </a:rPr>
                        <a:t/>
                      </a:r>
                      <a:br>
                        <a:rPr lang="en-GB" sz="1200">
                          <a:effectLst/>
                          <a:latin typeface="Gill Sans MT" panose="020B0502020104020203" pitchFamily="34" charset="0"/>
                        </a:rPr>
                      </a:br>
                      <a:endParaRPr lang="en-GB" sz="1200">
                        <a:effectLst/>
                        <a:latin typeface="Gill Sans MT" panose="020B0502020104020203" pitchFamily="34" charset="0"/>
                      </a:endParaRPr>
                    </a:p>
                    <a:p>
                      <a:pPr>
                        <a:lnSpc>
                          <a:spcPts val="1600"/>
                        </a:lnSpc>
                        <a:spcBef>
                          <a:spcPts val="200"/>
                        </a:spcBef>
                        <a:spcAft>
                          <a:spcPts val="300"/>
                        </a:spcAft>
                      </a:pPr>
                      <a:r>
                        <a:rPr lang="en-GB" sz="1200">
                          <a:effectLst/>
                          <a:latin typeface="Gill Sans MT" panose="020B0502020104020203" pitchFamily="34" charset="0"/>
                        </a:rPr>
                        <a:t>age, huge, change, charge, bulge, village</a:t>
                      </a:r>
                      <a:br>
                        <a:rPr lang="en-GB" sz="1200">
                          <a:effectLst/>
                          <a:latin typeface="Gill Sans MT" panose="020B0502020104020203" pitchFamily="34" charset="0"/>
                        </a:rPr>
                      </a:br>
                      <a:endParaRPr lang="en-GB" sz="1200">
                        <a:effectLst/>
                        <a:latin typeface="Gill Sans MT" panose="020B0502020104020203" pitchFamily="34" charset="0"/>
                      </a:endParaRPr>
                    </a:p>
                    <a:p>
                      <a:pPr>
                        <a:lnSpc>
                          <a:spcPts val="1600"/>
                        </a:lnSpc>
                        <a:spcBef>
                          <a:spcPts val="200"/>
                        </a:spcBef>
                        <a:spcAft>
                          <a:spcPts val="300"/>
                        </a:spcAft>
                      </a:pPr>
                      <a:r>
                        <a:rPr lang="en-GB" sz="1200">
                          <a:effectLst/>
                          <a:latin typeface="Gill Sans MT" panose="020B0502020104020203" pitchFamily="34" charset="0"/>
                        </a:rPr>
                        <a:t>gem, giant, magic, giraffe, energy</a:t>
                      </a:r>
                      <a:br>
                        <a:rPr lang="en-GB" sz="1200">
                          <a:effectLst/>
                          <a:latin typeface="Gill Sans MT" panose="020B0502020104020203" pitchFamily="34" charset="0"/>
                        </a:rPr>
                      </a:br>
                      <a:r>
                        <a:rPr lang="en-GB" sz="1200">
                          <a:effectLst/>
                          <a:latin typeface="Gill Sans MT" panose="020B0502020104020203" pitchFamily="34" charset="0"/>
                        </a:rPr>
                        <a:t>jacket, jar, jog, join, adjust</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r>
              <a:tr h="319357">
                <a:tc>
                  <a:txBody>
                    <a:bodyPr/>
                    <a:lstStyle/>
                    <a:p>
                      <a:pPr>
                        <a:lnSpc>
                          <a:spcPct val="115000"/>
                        </a:lnSpc>
                        <a:spcBef>
                          <a:spcPts val="300"/>
                        </a:spcBef>
                        <a:spcAft>
                          <a:spcPts val="300"/>
                        </a:spcAft>
                      </a:pPr>
                      <a:r>
                        <a:rPr lang="en-GB" sz="1200">
                          <a:effectLst/>
                          <a:latin typeface="Gill Sans MT" panose="020B0502020104020203" pitchFamily="34" charset="0"/>
                        </a:rPr>
                        <a:t>The /s/ sound spelt c before e, i and y</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c>
                  <a:txBody>
                    <a:bodyPr/>
                    <a:lstStyle/>
                    <a:p>
                      <a:pPr>
                        <a:lnSpc>
                          <a:spcPct val="115000"/>
                        </a:lnSpc>
                        <a:spcBef>
                          <a:spcPts val="300"/>
                        </a:spcBef>
                        <a:spcAft>
                          <a:spcPts val="30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c>
                  <a:txBody>
                    <a:bodyPr/>
                    <a:lstStyle/>
                    <a:p>
                      <a:pPr>
                        <a:lnSpc>
                          <a:spcPct val="115000"/>
                        </a:lnSpc>
                        <a:spcBef>
                          <a:spcPts val="300"/>
                        </a:spcBef>
                        <a:spcAft>
                          <a:spcPts val="300"/>
                        </a:spcAft>
                      </a:pPr>
                      <a:r>
                        <a:rPr lang="en-GB" sz="1200" dirty="0">
                          <a:effectLst/>
                          <a:latin typeface="Gill Sans MT" panose="020B0502020104020203" pitchFamily="34" charset="0"/>
                        </a:rPr>
                        <a:t> </a:t>
                      </a: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c>
                  <a:txBody>
                    <a:bodyPr/>
                    <a:lstStyle/>
                    <a:p>
                      <a:pPr>
                        <a:lnSpc>
                          <a:spcPct val="115000"/>
                        </a:lnSpc>
                        <a:spcBef>
                          <a:spcPts val="300"/>
                        </a:spcBef>
                        <a:spcAft>
                          <a:spcPts val="300"/>
                        </a:spcAft>
                      </a:pPr>
                      <a:r>
                        <a:rPr lang="en-GB" sz="1200">
                          <a:effectLst/>
                          <a:latin typeface="Gill Sans MT" panose="020B0502020104020203" pitchFamily="34" charset="0"/>
                        </a:rPr>
                        <a:t>race, ice, cell, city, fancy</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r>
              <a:tr h="479036">
                <a:tc>
                  <a:txBody>
                    <a:bodyPr/>
                    <a:lstStyle/>
                    <a:p>
                      <a:pPr>
                        <a:lnSpc>
                          <a:spcPct val="115000"/>
                        </a:lnSpc>
                        <a:spcBef>
                          <a:spcPts val="300"/>
                        </a:spcBef>
                        <a:spcAft>
                          <a:spcPts val="300"/>
                        </a:spcAft>
                      </a:pPr>
                      <a:r>
                        <a:rPr lang="en-GB" sz="1200">
                          <a:effectLst/>
                          <a:latin typeface="Gill Sans MT" panose="020B0502020104020203" pitchFamily="34" charset="0"/>
                        </a:rPr>
                        <a:t>The /n/ sound spelt kn and (less often) gn at the beginning of words</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c>
                  <a:txBody>
                    <a:bodyPr/>
                    <a:lstStyle/>
                    <a:p>
                      <a:pPr>
                        <a:lnSpc>
                          <a:spcPct val="115000"/>
                        </a:lnSpc>
                        <a:spcBef>
                          <a:spcPts val="300"/>
                        </a:spcBef>
                        <a:spcAft>
                          <a:spcPts val="30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c>
                  <a:txBody>
                    <a:bodyPr/>
                    <a:lstStyle/>
                    <a:p>
                      <a:pPr>
                        <a:lnSpc>
                          <a:spcPct val="115000"/>
                        </a:lnSpc>
                        <a:spcBef>
                          <a:spcPts val="300"/>
                        </a:spcBef>
                        <a:spcAft>
                          <a:spcPts val="300"/>
                        </a:spcAft>
                      </a:pPr>
                      <a:r>
                        <a:rPr lang="en-GB" sz="1200" dirty="0">
                          <a:effectLst/>
                          <a:latin typeface="Gill Sans MT" panose="020B0502020104020203" pitchFamily="34" charset="0"/>
                        </a:rPr>
                        <a:t>The ‘k’ and ‘g’ at the beginning of these words was sounded hundreds of years ago.</a:t>
                      </a: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c>
                  <a:txBody>
                    <a:bodyPr/>
                    <a:lstStyle/>
                    <a:p>
                      <a:pPr>
                        <a:lnSpc>
                          <a:spcPct val="115000"/>
                        </a:lnSpc>
                        <a:spcBef>
                          <a:spcPts val="300"/>
                        </a:spcBef>
                        <a:spcAft>
                          <a:spcPts val="300"/>
                        </a:spcAft>
                      </a:pPr>
                      <a:r>
                        <a:rPr lang="en-GB" sz="1200">
                          <a:effectLst/>
                          <a:latin typeface="Gill Sans MT" panose="020B0502020104020203" pitchFamily="34" charset="0"/>
                        </a:rPr>
                        <a:t>knock, know, knee, gnat, gnaw</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r>
              <a:tr h="370269">
                <a:tc>
                  <a:txBody>
                    <a:bodyPr/>
                    <a:lstStyle/>
                    <a:p>
                      <a:pPr>
                        <a:lnSpc>
                          <a:spcPts val="1600"/>
                        </a:lnSpc>
                        <a:spcBef>
                          <a:spcPts val="200"/>
                        </a:spcBef>
                        <a:spcAft>
                          <a:spcPts val="300"/>
                        </a:spcAft>
                      </a:pPr>
                      <a:r>
                        <a:rPr lang="en-GB" sz="1200">
                          <a:effectLst/>
                          <a:latin typeface="Gill Sans MT" panose="020B0502020104020203" pitchFamily="34" charset="0"/>
                        </a:rPr>
                        <a:t>The /r/ sound spelt wr at the beginning of words</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c>
                  <a:txBody>
                    <a:bodyPr/>
                    <a:lstStyle/>
                    <a:p>
                      <a:pPr>
                        <a:lnSpc>
                          <a:spcPct val="115000"/>
                        </a:lnSpc>
                        <a:spcBef>
                          <a:spcPts val="300"/>
                        </a:spcBef>
                        <a:spcAft>
                          <a:spcPts val="300"/>
                        </a:spcAft>
                      </a:pP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c>
                  <a:txBody>
                    <a:bodyPr/>
                    <a:lstStyle/>
                    <a:p>
                      <a:pPr>
                        <a:lnSpc>
                          <a:spcPct val="115000"/>
                        </a:lnSpc>
                        <a:spcBef>
                          <a:spcPts val="300"/>
                        </a:spcBef>
                        <a:spcAft>
                          <a:spcPts val="300"/>
                        </a:spcAft>
                      </a:pPr>
                      <a:r>
                        <a:rPr lang="en-GB" sz="1200">
                          <a:effectLst/>
                          <a:latin typeface="Gill Sans MT" panose="020B0502020104020203" pitchFamily="34" charset="0"/>
                        </a:rPr>
                        <a:t>This spelling probably also reflects an old pronunciation.</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c>
                  <a:txBody>
                    <a:bodyPr/>
                    <a:lstStyle/>
                    <a:p>
                      <a:pPr>
                        <a:lnSpc>
                          <a:spcPct val="115000"/>
                        </a:lnSpc>
                        <a:spcBef>
                          <a:spcPts val="300"/>
                        </a:spcBef>
                        <a:spcAft>
                          <a:spcPts val="300"/>
                        </a:spcAft>
                      </a:pPr>
                      <a:r>
                        <a:rPr lang="en-GB" sz="1200">
                          <a:effectLst/>
                          <a:latin typeface="Gill Sans MT" panose="020B0502020104020203" pitchFamily="34" charset="0"/>
                        </a:rPr>
                        <a:t>write, written, wrote, wrong, wrap</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r>
              <a:tr h="370269">
                <a:tc>
                  <a:txBody>
                    <a:bodyPr/>
                    <a:lstStyle/>
                    <a:p>
                      <a:pPr>
                        <a:lnSpc>
                          <a:spcPts val="1600"/>
                        </a:lnSpc>
                        <a:spcBef>
                          <a:spcPts val="200"/>
                        </a:spcBef>
                        <a:spcAft>
                          <a:spcPts val="300"/>
                        </a:spcAft>
                      </a:pPr>
                      <a:r>
                        <a:rPr lang="en-GB" sz="1200">
                          <a:effectLst/>
                          <a:latin typeface="Gill Sans MT" panose="020B0502020104020203" pitchFamily="34" charset="0"/>
                        </a:rPr>
                        <a:t>The /l/ or /əl/ sound spelt –le at the end of words</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c>
                  <a:txBody>
                    <a:bodyPr/>
                    <a:lstStyle/>
                    <a:p>
                      <a:pPr>
                        <a:lnSpc>
                          <a:spcPct val="115000"/>
                        </a:lnSpc>
                        <a:spcBef>
                          <a:spcPts val="300"/>
                        </a:spcBef>
                        <a:spcAft>
                          <a:spcPts val="30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c>
                  <a:txBody>
                    <a:bodyPr/>
                    <a:lstStyle/>
                    <a:p>
                      <a:pPr>
                        <a:lnSpc>
                          <a:spcPct val="115000"/>
                        </a:lnSpc>
                        <a:spcBef>
                          <a:spcPts val="300"/>
                        </a:spcBef>
                        <a:spcAft>
                          <a:spcPts val="300"/>
                        </a:spcAft>
                      </a:pPr>
                      <a:r>
                        <a:rPr lang="en-GB" sz="1200">
                          <a:effectLst/>
                          <a:latin typeface="Gill Sans MT" panose="020B0502020104020203" pitchFamily="34" charset="0"/>
                        </a:rPr>
                        <a:t>The –le spelling is the most common spelling for this sound at the end of words.</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c>
                  <a:txBody>
                    <a:bodyPr/>
                    <a:lstStyle/>
                    <a:p>
                      <a:pPr>
                        <a:lnSpc>
                          <a:spcPct val="115000"/>
                        </a:lnSpc>
                        <a:spcBef>
                          <a:spcPts val="300"/>
                        </a:spcBef>
                        <a:spcAft>
                          <a:spcPts val="300"/>
                        </a:spcAft>
                      </a:pPr>
                      <a:r>
                        <a:rPr lang="en-GB" sz="1200" dirty="0">
                          <a:effectLst/>
                          <a:latin typeface="Gill Sans MT" panose="020B0502020104020203" pitchFamily="34" charset="0"/>
                        </a:rPr>
                        <a:t>table, apple, bottle, little, middle</a:t>
                      </a: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2402" marR="62402" marT="0" marB="0"/>
                </a:tc>
              </a:tr>
            </a:tbl>
          </a:graphicData>
        </a:graphic>
      </p:graphicFrame>
    </p:spTree>
    <p:extLst>
      <p:ext uri="{BB962C8B-B14F-4D97-AF65-F5344CB8AC3E}">
        <p14:creationId xmlns:p14="http://schemas.microsoft.com/office/powerpoint/2010/main" val="2750049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577353"/>
            <a:ext cx="6498159"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endParaRPr lang="en-GB" sz="4000" dirty="0">
              <a:latin typeface="Calibri"/>
              <a:ea typeface="Calibri"/>
              <a:cs typeface="Times New Roman"/>
            </a:endParaRPr>
          </a:p>
        </p:txBody>
      </p:sp>
      <p:sp>
        <p:nvSpPr>
          <p:cNvPr id="12" name="Title 1"/>
          <p:cNvSpPr>
            <a:spLocks noGrp="1"/>
          </p:cNvSpPr>
          <p:nvPr>
            <p:ph type="title"/>
          </p:nvPr>
        </p:nvSpPr>
        <p:spPr>
          <a:xfrm>
            <a:off x="1279357" y="204014"/>
            <a:ext cx="8057147" cy="1325563"/>
          </a:xfrm>
        </p:spPr>
        <p:txBody>
          <a:bodyPr/>
          <a:lstStyle/>
          <a:p>
            <a:pPr algn="ctr"/>
            <a:r>
              <a:rPr lang="en-GB" dirty="0" smtClean="0">
                <a:latin typeface="Gill Sans MT" panose="020B0502020104020203" pitchFamily="34" charset="0"/>
              </a:rPr>
              <a:t>Assessment changes - 2016</a:t>
            </a:r>
            <a:endParaRPr lang="en-GB" dirty="0">
              <a:latin typeface="Gill Sans MT" panose="020B0502020104020203" pitchFamily="34" charset="0"/>
            </a:endParaRPr>
          </a:p>
        </p:txBody>
      </p:sp>
      <p:sp>
        <p:nvSpPr>
          <p:cNvPr id="2" name="Rectangle 1"/>
          <p:cNvSpPr/>
          <p:nvPr/>
        </p:nvSpPr>
        <p:spPr>
          <a:xfrm>
            <a:off x="1058779" y="2127075"/>
            <a:ext cx="7459579" cy="4524315"/>
          </a:xfrm>
          <a:prstGeom prst="rect">
            <a:avLst/>
          </a:prstGeom>
        </p:spPr>
        <p:txBody>
          <a:bodyPr wrap="square">
            <a:spAutoFit/>
          </a:bodyPr>
          <a:lstStyle/>
          <a:p>
            <a:r>
              <a:rPr lang="en-GB" sz="2400" dirty="0" smtClean="0">
                <a:latin typeface="Gill Sans MT" panose="020B0502020104020203" pitchFamily="34" charset="0"/>
              </a:rPr>
              <a:t>In </a:t>
            </a:r>
            <a:r>
              <a:rPr lang="en-GB" sz="2400" dirty="0">
                <a:latin typeface="Gill Sans MT" panose="020B0502020104020203" pitchFamily="34" charset="0"/>
              </a:rPr>
              <a:t>line with the new raised expectations, there will be new national curriculum tests for grammar, punctuation and spellings in Years 2 and 6 introduced in 2016. </a:t>
            </a:r>
            <a:endParaRPr lang="en-GB" sz="2400" dirty="0" smtClean="0">
              <a:latin typeface="Gill Sans MT" panose="020B0502020104020203" pitchFamily="34" charset="0"/>
            </a:endParaRPr>
          </a:p>
          <a:p>
            <a:endParaRPr lang="en-GB" sz="2400" dirty="0">
              <a:latin typeface="Gill Sans MT" panose="020B0502020104020203" pitchFamily="34" charset="0"/>
            </a:endParaRPr>
          </a:p>
          <a:p>
            <a:r>
              <a:rPr lang="en-GB" sz="2400" dirty="0" smtClean="0">
                <a:latin typeface="Gill Sans MT" panose="020B0502020104020203" pitchFamily="34" charset="0"/>
              </a:rPr>
              <a:t>The year 2 </a:t>
            </a:r>
            <a:r>
              <a:rPr lang="en-GB" sz="2400" dirty="0">
                <a:latin typeface="Gill Sans MT" panose="020B0502020104020203" pitchFamily="34" charset="0"/>
              </a:rPr>
              <a:t>tests are due to take place in May of each year.</a:t>
            </a:r>
          </a:p>
          <a:p>
            <a:endParaRPr lang="en-GB" sz="2400" dirty="0">
              <a:latin typeface="Gill Sans MT" panose="020B0502020104020203" pitchFamily="34" charset="0"/>
            </a:endParaRPr>
          </a:p>
          <a:p>
            <a:r>
              <a:rPr lang="en-GB" sz="2400" dirty="0">
                <a:latin typeface="Gill Sans MT" panose="020B0502020104020203" pitchFamily="34" charset="0"/>
              </a:rPr>
              <a:t>The test consists of two separate papers</a:t>
            </a:r>
            <a:r>
              <a:rPr lang="en-GB" sz="2400" dirty="0" smtClean="0">
                <a:latin typeface="Gill Sans MT" panose="020B0502020104020203" pitchFamily="34" charset="0"/>
              </a:rPr>
              <a:t>:</a:t>
            </a:r>
          </a:p>
          <a:p>
            <a:endParaRPr lang="en-GB" sz="2400" dirty="0">
              <a:latin typeface="Gill Sans MT" panose="020B0502020104020203" pitchFamily="34" charset="0"/>
            </a:endParaRPr>
          </a:p>
          <a:p>
            <a:pPr marL="342900" indent="-342900">
              <a:buFont typeface="Arial" panose="020B0604020202020204" pitchFamily="34" charset="0"/>
              <a:buChar char="•"/>
            </a:pPr>
            <a:r>
              <a:rPr lang="en-GB" sz="2400" dirty="0">
                <a:latin typeface="Gill Sans MT" panose="020B0502020104020203" pitchFamily="34" charset="0"/>
              </a:rPr>
              <a:t>Paper 1: spelling (20 marks)</a:t>
            </a:r>
          </a:p>
          <a:p>
            <a:pPr marL="342900" indent="-342900">
              <a:buFont typeface="Arial" panose="020B0604020202020204" pitchFamily="34" charset="0"/>
              <a:buChar char="•"/>
            </a:pPr>
            <a:r>
              <a:rPr lang="en-GB" sz="2400" dirty="0">
                <a:latin typeface="Gill Sans MT" panose="020B0502020104020203" pitchFamily="34" charset="0"/>
              </a:rPr>
              <a:t>Paper 2: questions (20 marks)</a:t>
            </a:r>
          </a:p>
          <a:p>
            <a:endParaRPr lang="en-GB" sz="2400" dirty="0" smtClean="0">
              <a:latin typeface="Gill Sans MT" panose="020B0502020104020203" pitchFamily="34" charset="0"/>
            </a:endParaRPr>
          </a:p>
          <a:p>
            <a:endParaRPr lang="en-GB" sz="2400" dirty="0" smtClean="0">
              <a:latin typeface="Gill Sans MT" panose="020B0502020104020203" pitchFamily="34" charset="0"/>
            </a:endParaRPr>
          </a:p>
        </p:txBody>
      </p:sp>
    </p:spTree>
    <p:extLst>
      <p:ext uri="{BB962C8B-B14F-4D97-AF65-F5344CB8AC3E}">
        <p14:creationId xmlns:p14="http://schemas.microsoft.com/office/powerpoint/2010/main" val="29070555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p:cNvSpPr>
            <a:spLocks noGrp="1"/>
          </p:cNvSpPr>
          <p:nvPr>
            <p:ph type="title"/>
          </p:nvPr>
        </p:nvSpPr>
        <p:spPr>
          <a:xfrm>
            <a:off x="1322921" y="617487"/>
            <a:ext cx="7391685" cy="1325563"/>
          </a:xfrm>
        </p:spPr>
        <p:txBody>
          <a:bodyPr/>
          <a:lstStyle/>
          <a:p>
            <a:pPr algn="ctr"/>
            <a:r>
              <a:rPr lang="en-GB" dirty="0" smtClean="0">
                <a:latin typeface="Gill Sans MT" panose="020B0502020104020203" pitchFamily="34" charset="0"/>
              </a:rPr>
              <a:t>Spelling, Punctuation and Grammar Tests KS1</a:t>
            </a:r>
            <a:endParaRPr lang="en-GB" dirty="0"/>
          </a:p>
        </p:txBody>
      </p:sp>
      <p:pic>
        <p:nvPicPr>
          <p:cNvPr id="2" name="Picture 1"/>
          <p:cNvPicPr>
            <a:picLocks noChangeAspect="1"/>
          </p:cNvPicPr>
          <p:nvPr/>
        </p:nvPicPr>
        <p:blipFill>
          <a:blip r:embed="rId4"/>
          <a:stretch>
            <a:fillRect/>
          </a:stretch>
        </p:blipFill>
        <p:spPr>
          <a:xfrm>
            <a:off x="571500" y="2705147"/>
            <a:ext cx="8001000" cy="2124075"/>
          </a:xfrm>
          <a:prstGeom prst="rect">
            <a:avLst/>
          </a:prstGeom>
        </p:spPr>
      </p:pic>
    </p:spTree>
    <p:extLst>
      <p:ext uri="{BB962C8B-B14F-4D97-AF65-F5344CB8AC3E}">
        <p14:creationId xmlns:p14="http://schemas.microsoft.com/office/powerpoint/2010/main" val="32719964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577353"/>
            <a:ext cx="6498159"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endParaRPr lang="en-GB" sz="4000" dirty="0">
              <a:latin typeface="Calibri"/>
              <a:ea typeface="Calibri"/>
              <a:cs typeface="Times New Roman"/>
            </a:endParaRPr>
          </a:p>
        </p:txBody>
      </p:sp>
      <p:sp>
        <p:nvSpPr>
          <p:cNvPr id="9" name="Title 1"/>
          <p:cNvSpPr>
            <a:spLocks noGrp="1"/>
          </p:cNvSpPr>
          <p:nvPr>
            <p:ph type="title"/>
          </p:nvPr>
        </p:nvSpPr>
        <p:spPr>
          <a:xfrm>
            <a:off x="1322921" y="617487"/>
            <a:ext cx="7391685" cy="1325563"/>
          </a:xfrm>
        </p:spPr>
        <p:txBody>
          <a:bodyPr/>
          <a:lstStyle/>
          <a:p>
            <a:pPr algn="ctr"/>
            <a:r>
              <a:rPr lang="en-GB" dirty="0" smtClean="0">
                <a:latin typeface="Gill Sans MT" panose="020B0502020104020203" pitchFamily="34" charset="0"/>
              </a:rPr>
              <a:t>Spelling, Punctuation and Grammar Tests KS1</a:t>
            </a:r>
            <a:endParaRPr lang="en-GB" dirty="0"/>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rcRect b="69868"/>
          <a:stretch>
            <a:fillRect/>
          </a:stretch>
        </p:blipFill>
        <p:spPr bwMode="auto">
          <a:xfrm>
            <a:off x="909637" y="2342354"/>
            <a:ext cx="7324725" cy="311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5424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p:cNvSpPr>
            <a:spLocks noGrp="1"/>
          </p:cNvSpPr>
          <p:nvPr>
            <p:ph type="title"/>
          </p:nvPr>
        </p:nvSpPr>
        <p:spPr>
          <a:xfrm>
            <a:off x="1322921" y="617487"/>
            <a:ext cx="7391685" cy="1325563"/>
          </a:xfrm>
        </p:spPr>
        <p:txBody>
          <a:bodyPr/>
          <a:lstStyle/>
          <a:p>
            <a:pPr algn="ctr"/>
            <a:r>
              <a:rPr lang="en-GB" dirty="0" smtClean="0">
                <a:latin typeface="Gill Sans MT" panose="020B0502020104020203" pitchFamily="34" charset="0"/>
              </a:rPr>
              <a:t>Spelling, Punctuation and Grammar Tests KS1</a:t>
            </a:r>
            <a:endParaRPr lang="en-GB" dirty="0"/>
          </a:p>
        </p:txBody>
      </p:sp>
      <p:pic>
        <p:nvPicPr>
          <p:cNvPr id="3" name="Picture 2"/>
          <p:cNvPicPr>
            <a:picLocks noChangeAspect="1"/>
          </p:cNvPicPr>
          <p:nvPr/>
        </p:nvPicPr>
        <p:blipFill>
          <a:blip r:embed="rId4"/>
          <a:stretch>
            <a:fillRect/>
          </a:stretch>
        </p:blipFill>
        <p:spPr>
          <a:xfrm>
            <a:off x="1322921" y="2070844"/>
            <a:ext cx="6753225" cy="4527162"/>
          </a:xfrm>
          <a:prstGeom prst="rect">
            <a:avLst/>
          </a:prstGeom>
        </p:spPr>
      </p:pic>
    </p:spTree>
    <p:extLst>
      <p:ext uri="{BB962C8B-B14F-4D97-AF65-F5344CB8AC3E}">
        <p14:creationId xmlns:p14="http://schemas.microsoft.com/office/powerpoint/2010/main" val="467986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p:cNvSpPr>
            <a:spLocks noGrp="1"/>
          </p:cNvSpPr>
          <p:nvPr>
            <p:ph type="title"/>
          </p:nvPr>
        </p:nvSpPr>
        <p:spPr>
          <a:xfrm>
            <a:off x="1322921" y="617487"/>
            <a:ext cx="7391685" cy="1325563"/>
          </a:xfrm>
        </p:spPr>
        <p:txBody>
          <a:bodyPr/>
          <a:lstStyle/>
          <a:p>
            <a:pPr algn="ctr"/>
            <a:r>
              <a:rPr lang="en-GB" dirty="0" smtClean="0">
                <a:latin typeface="Gill Sans MT" panose="020B0502020104020203" pitchFamily="34" charset="0"/>
              </a:rPr>
              <a:t>Spelling, Punctuation and Grammar Tests KS1</a:t>
            </a:r>
            <a:endParaRPr lang="en-GB" dirty="0"/>
          </a:p>
        </p:txBody>
      </p:sp>
      <p:pic>
        <p:nvPicPr>
          <p:cNvPr id="2" name="Picture 1"/>
          <p:cNvPicPr>
            <a:picLocks noChangeAspect="1"/>
          </p:cNvPicPr>
          <p:nvPr/>
        </p:nvPicPr>
        <p:blipFill>
          <a:blip r:embed="rId4"/>
          <a:stretch>
            <a:fillRect/>
          </a:stretch>
        </p:blipFill>
        <p:spPr>
          <a:xfrm>
            <a:off x="2691991" y="1943050"/>
            <a:ext cx="4429125" cy="4672484"/>
          </a:xfrm>
          <a:prstGeom prst="rect">
            <a:avLst/>
          </a:prstGeom>
        </p:spPr>
      </p:pic>
    </p:spTree>
    <p:extLst>
      <p:ext uri="{BB962C8B-B14F-4D97-AF65-F5344CB8AC3E}">
        <p14:creationId xmlns:p14="http://schemas.microsoft.com/office/powerpoint/2010/main" val="35868127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577353"/>
            <a:ext cx="6498159"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endParaRPr lang="en-GB" sz="4000" dirty="0">
              <a:latin typeface="Calibri"/>
              <a:ea typeface="Calibri"/>
              <a:cs typeface="Times New Roman"/>
            </a:endParaRPr>
          </a:p>
        </p:txBody>
      </p:sp>
      <p:sp>
        <p:nvSpPr>
          <p:cNvPr id="9" name="Title 1"/>
          <p:cNvSpPr>
            <a:spLocks noGrp="1"/>
          </p:cNvSpPr>
          <p:nvPr>
            <p:ph type="title"/>
          </p:nvPr>
        </p:nvSpPr>
        <p:spPr>
          <a:xfrm>
            <a:off x="1471225" y="682185"/>
            <a:ext cx="7391685" cy="1325563"/>
          </a:xfrm>
        </p:spPr>
        <p:txBody>
          <a:bodyPr/>
          <a:lstStyle/>
          <a:p>
            <a:pPr algn="ctr"/>
            <a:r>
              <a:rPr lang="en-GB" dirty="0" smtClean="0">
                <a:latin typeface="Gill Sans MT" panose="020B0502020104020203" pitchFamily="34" charset="0"/>
              </a:rPr>
              <a:t>Spelling, Punctuation and Grammar Tests KS1</a:t>
            </a:r>
            <a:endParaRPr lang="en-GB" dirty="0"/>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rcRect t="43314" b="25507"/>
          <a:stretch>
            <a:fillRect/>
          </a:stretch>
        </p:blipFill>
        <p:spPr bwMode="auto">
          <a:xfrm>
            <a:off x="949325" y="2577353"/>
            <a:ext cx="7245350" cy="319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94154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577353"/>
            <a:ext cx="6498159"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endParaRPr lang="en-GB" sz="4000" dirty="0">
              <a:latin typeface="Calibri"/>
              <a:ea typeface="Calibri"/>
              <a:cs typeface="Times New Roman"/>
            </a:endParaRPr>
          </a:p>
        </p:txBody>
      </p:sp>
      <p:sp>
        <p:nvSpPr>
          <p:cNvPr id="9" name="Title 1"/>
          <p:cNvSpPr>
            <a:spLocks noGrp="1"/>
          </p:cNvSpPr>
          <p:nvPr>
            <p:ph type="title"/>
          </p:nvPr>
        </p:nvSpPr>
        <p:spPr>
          <a:xfrm>
            <a:off x="1471225" y="682185"/>
            <a:ext cx="7391685" cy="1325563"/>
          </a:xfrm>
        </p:spPr>
        <p:txBody>
          <a:bodyPr/>
          <a:lstStyle/>
          <a:p>
            <a:pPr algn="ctr"/>
            <a:r>
              <a:rPr lang="en-GB" dirty="0" smtClean="0">
                <a:latin typeface="Gill Sans MT" panose="020B0502020104020203" pitchFamily="34" charset="0"/>
              </a:rPr>
              <a:t>Spelling, Punctuation and Grammar Tests KS1</a:t>
            </a:r>
            <a:endParaRPr lang="en-GB" dirty="0"/>
          </a:p>
        </p:txBody>
      </p:sp>
      <p:pic>
        <p:nvPicPr>
          <p:cNvPr id="2" name="Picture 1"/>
          <p:cNvPicPr>
            <a:picLocks noChangeAspect="1"/>
          </p:cNvPicPr>
          <p:nvPr/>
        </p:nvPicPr>
        <p:blipFill>
          <a:blip r:embed="rId4"/>
          <a:stretch>
            <a:fillRect/>
          </a:stretch>
        </p:blipFill>
        <p:spPr>
          <a:xfrm>
            <a:off x="2127783" y="2007748"/>
            <a:ext cx="5489121" cy="4334952"/>
          </a:xfrm>
          <a:prstGeom prst="rect">
            <a:avLst/>
          </a:prstGeom>
        </p:spPr>
      </p:pic>
    </p:spTree>
    <p:extLst>
      <p:ext uri="{BB962C8B-B14F-4D97-AF65-F5344CB8AC3E}">
        <p14:creationId xmlns:p14="http://schemas.microsoft.com/office/powerpoint/2010/main" val="40221453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577353"/>
            <a:ext cx="6498159"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endParaRPr lang="en-GB" sz="4000" dirty="0">
              <a:latin typeface="Calibri"/>
              <a:ea typeface="Calibri"/>
              <a:cs typeface="Times New Roman"/>
            </a:endParaRPr>
          </a:p>
        </p:txBody>
      </p:sp>
      <p:sp>
        <p:nvSpPr>
          <p:cNvPr id="12" name="Title 1"/>
          <p:cNvSpPr>
            <a:spLocks noGrp="1"/>
          </p:cNvSpPr>
          <p:nvPr>
            <p:ph type="title"/>
          </p:nvPr>
        </p:nvSpPr>
        <p:spPr>
          <a:xfrm>
            <a:off x="1279357" y="641880"/>
            <a:ext cx="8057147" cy="1325563"/>
          </a:xfrm>
        </p:spPr>
        <p:txBody>
          <a:bodyPr/>
          <a:lstStyle/>
          <a:p>
            <a:pPr algn="ctr"/>
            <a:r>
              <a:rPr lang="en-GB" dirty="0" smtClean="0">
                <a:latin typeface="Gill Sans MT" panose="020B0502020104020203" pitchFamily="34" charset="0"/>
              </a:rPr>
              <a:t>What do we do at school to improve writing?</a:t>
            </a:r>
            <a:endParaRPr lang="en-GB" dirty="0">
              <a:latin typeface="Gill Sans MT" panose="020B0502020104020203" pitchFamily="34" charset="0"/>
            </a:endParaRPr>
          </a:p>
        </p:txBody>
      </p:sp>
      <p:sp>
        <p:nvSpPr>
          <p:cNvPr id="2" name="Rectangle 1"/>
          <p:cNvSpPr/>
          <p:nvPr/>
        </p:nvSpPr>
        <p:spPr>
          <a:xfrm>
            <a:off x="518414" y="2119629"/>
            <a:ext cx="8240575" cy="4154984"/>
          </a:xfrm>
          <a:prstGeom prst="rect">
            <a:avLst/>
          </a:prstGeom>
        </p:spPr>
        <p:txBody>
          <a:bodyPr wrap="square">
            <a:spAutoFit/>
          </a:bodyPr>
          <a:lstStyle/>
          <a:p>
            <a:r>
              <a:rPr lang="en-GB" sz="2200" dirty="0">
                <a:latin typeface="Gill Sans MT" panose="020B0502020104020203" pitchFamily="34" charset="0"/>
              </a:rPr>
              <a:t>• </a:t>
            </a:r>
            <a:r>
              <a:rPr lang="en-GB" sz="2200" dirty="0" smtClean="0">
                <a:latin typeface="Gill Sans MT" panose="020B0502020104020203" pitchFamily="34" charset="0"/>
              </a:rPr>
              <a:t>Grammar </a:t>
            </a:r>
            <a:r>
              <a:rPr lang="en-GB" sz="2200" dirty="0">
                <a:latin typeface="Gill Sans MT" panose="020B0502020104020203" pitchFamily="34" charset="0"/>
              </a:rPr>
              <a:t>and punctuation are explicitly taught and practised in English lessons, and then applied in the children’s own writing. </a:t>
            </a:r>
            <a:endParaRPr lang="en-GB" sz="2200" dirty="0" smtClean="0">
              <a:latin typeface="Gill Sans MT" panose="020B0502020104020203" pitchFamily="34" charset="0"/>
            </a:endParaRPr>
          </a:p>
          <a:p>
            <a:endParaRPr lang="en-GB" sz="2200" dirty="0" smtClean="0">
              <a:latin typeface="Gill Sans MT" panose="020B0502020104020203" pitchFamily="34" charset="0"/>
            </a:endParaRPr>
          </a:p>
          <a:p>
            <a:r>
              <a:rPr lang="en-GB" sz="2200" dirty="0" smtClean="0">
                <a:latin typeface="Gill Sans MT" panose="020B0502020104020203" pitchFamily="34" charset="0"/>
              </a:rPr>
              <a:t>• </a:t>
            </a:r>
            <a:r>
              <a:rPr lang="en-GB" sz="2200" dirty="0">
                <a:latin typeface="Gill Sans MT" panose="020B0502020104020203" pitchFamily="34" charset="0"/>
              </a:rPr>
              <a:t>Spelling patterns and general rules are taught and practised with weekly spelling tests. </a:t>
            </a:r>
            <a:endParaRPr lang="en-GB" sz="2200" dirty="0" smtClean="0">
              <a:latin typeface="Gill Sans MT" panose="020B0502020104020203" pitchFamily="34" charset="0"/>
            </a:endParaRPr>
          </a:p>
          <a:p>
            <a:endParaRPr lang="en-GB" sz="2200" dirty="0" smtClean="0">
              <a:latin typeface="Gill Sans MT" panose="020B0502020104020203" pitchFamily="34" charset="0"/>
            </a:endParaRPr>
          </a:p>
          <a:p>
            <a:r>
              <a:rPr lang="en-GB" sz="2200" dirty="0" smtClean="0">
                <a:latin typeface="Gill Sans MT" panose="020B0502020104020203" pitchFamily="34" charset="0"/>
              </a:rPr>
              <a:t>• </a:t>
            </a:r>
            <a:r>
              <a:rPr lang="en-GB" sz="2200" dirty="0">
                <a:latin typeface="Gill Sans MT" panose="020B0502020104020203" pitchFamily="34" charset="0"/>
              </a:rPr>
              <a:t>Regular opportunities to write at length (</a:t>
            </a:r>
            <a:r>
              <a:rPr lang="en-GB" sz="2200" dirty="0" smtClean="0">
                <a:latin typeface="Gill Sans MT" panose="020B0502020104020203" pitchFamily="34" charset="0"/>
              </a:rPr>
              <a:t>including the </a:t>
            </a:r>
            <a:r>
              <a:rPr lang="en-GB" sz="2200" dirty="0">
                <a:latin typeface="Gill Sans MT" panose="020B0502020104020203" pitchFamily="34" charset="0"/>
              </a:rPr>
              <a:t>‘Big Write’) and ongoing teacher assessment of writing. </a:t>
            </a:r>
            <a:endParaRPr lang="en-GB" sz="2200" dirty="0" smtClean="0">
              <a:latin typeface="Gill Sans MT" panose="020B0502020104020203" pitchFamily="34" charset="0"/>
            </a:endParaRPr>
          </a:p>
          <a:p>
            <a:endParaRPr lang="en-GB" sz="2200" dirty="0" smtClean="0">
              <a:latin typeface="Gill Sans MT" panose="020B0502020104020203" pitchFamily="34" charset="0"/>
            </a:endParaRPr>
          </a:p>
          <a:p>
            <a:r>
              <a:rPr lang="en-GB" sz="2200" dirty="0" smtClean="0">
                <a:latin typeface="Gill Sans MT" panose="020B0502020104020203" pitchFamily="34" charset="0"/>
              </a:rPr>
              <a:t>• </a:t>
            </a:r>
            <a:r>
              <a:rPr lang="en-GB" sz="2200" dirty="0">
                <a:latin typeface="Gill Sans MT" panose="020B0502020104020203" pitchFamily="34" charset="0"/>
              </a:rPr>
              <a:t>Children’s individual writing </a:t>
            </a:r>
            <a:r>
              <a:rPr lang="en-GB" sz="2200" dirty="0" smtClean="0">
                <a:latin typeface="Gill Sans MT" panose="020B0502020104020203" pitchFamily="34" charset="0"/>
              </a:rPr>
              <a:t>targets</a:t>
            </a:r>
            <a:r>
              <a:rPr lang="en-GB" sz="2200" dirty="0" smtClean="0">
                <a:latin typeface="Gill Sans MT" panose="020B0502020104020203" pitchFamily="34" charset="0"/>
              </a:rPr>
              <a:t>.</a:t>
            </a:r>
            <a:r>
              <a:rPr lang="en-GB" sz="2200" dirty="0" smtClean="0">
                <a:latin typeface="Gill Sans MT" panose="020B0502020104020203" pitchFamily="34" charset="0"/>
              </a:rPr>
              <a:t> </a:t>
            </a:r>
            <a:endParaRPr lang="en-GB" sz="2200" dirty="0" smtClean="0">
              <a:latin typeface="Gill Sans MT" panose="020B0502020104020203" pitchFamily="34" charset="0"/>
            </a:endParaRPr>
          </a:p>
          <a:p>
            <a:endParaRPr lang="en-GB" sz="2200" dirty="0" smtClean="0">
              <a:latin typeface="Gill Sans MT" panose="020B0502020104020203" pitchFamily="34" charset="0"/>
            </a:endParaRPr>
          </a:p>
          <a:p>
            <a:r>
              <a:rPr lang="en-GB" sz="2200" dirty="0" smtClean="0">
                <a:latin typeface="Gill Sans MT" panose="020B0502020104020203" pitchFamily="34" charset="0"/>
              </a:rPr>
              <a:t>• </a:t>
            </a:r>
            <a:r>
              <a:rPr lang="en-GB" sz="2200" dirty="0">
                <a:latin typeface="Gill Sans MT" panose="020B0502020104020203" pitchFamily="34" charset="0"/>
              </a:rPr>
              <a:t>Writing skills applied across the </a:t>
            </a:r>
            <a:r>
              <a:rPr lang="en-GB" sz="2200" dirty="0" smtClean="0">
                <a:latin typeface="Gill Sans MT" panose="020B0502020104020203" pitchFamily="34" charset="0"/>
              </a:rPr>
              <a:t>Curriculum</a:t>
            </a:r>
            <a:r>
              <a:rPr lang="en-GB" sz="2200" dirty="0">
                <a:latin typeface="Gill Sans MT" panose="020B0502020104020203" pitchFamily="34" charset="0"/>
              </a:rPr>
              <a:t> </a:t>
            </a:r>
            <a:r>
              <a:rPr lang="en-GB" sz="2200" dirty="0" smtClean="0">
                <a:latin typeface="Gill Sans MT" panose="020B0502020104020203" pitchFamily="34" charset="0"/>
              </a:rPr>
              <a:t>(e.g. RE, Topic, Science).</a:t>
            </a:r>
            <a:endParaRPr lang="en-GB" sz="2200" dirty="0">
              <a:latin typeface="Gill Sans MT" panose="020B0502020104020203" pitchFamily="34" charset="0"/>
            </a:endParaRPr>
          </a:p>
        </p:txBody>
      </p:sp>
    </p:spTree>
    <p:extLst>
      <p:ext uri="{BB962C8B-B14F-4D97-AF65-F5344CB8AC3E}">
        <p14:creationId xmlns:p14="http://schemas.microsoft.com/office/powerpoint/2010/main" val="1306337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60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577353"/>
            <a:ext cx="6498159"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endParaRPr lang="en-GB" sz="4000" dirty="0">
              <a:latin typeface="Calibri"/>
              <a:ea typeface="Calibri"/>
              <a:cs typeface="Times New Roman"/>
            </a:endParaRPr>
          </a:p>
        </p:txBody>
      </p:sp>
      <p:sp>
        <p:nvSpPr>
          <p:cNvPr id="9" name="Title 1"/>
          <p:cNvSpPr>
            <a:spLocks noGrp="1"/>
          </p:cNvSpPr>
          <p:nvPr>
            <p:ph type="title"/>
          </p:nvPr>
        </p:nvSpPr>
        <p:spPr>
          <a:xfrm>
            <a:off x="285750" y="341630"/>
            <a:ext cx="10515600" cy="1325563"/>
          </a:xfrm>
        </p:spPr>
        <p:txBody>
          <a:bodyPr/>
          <a:lstStyle/>
          <a:p>
            <a:pPr algn="ctr"/>
            <a:r>
              <a:rPr lang="en-GB" dirty="0" smtClean="0">
                <a:latin typeface="Gill Sans MT" panose="020B0502020104020203" pitchFamily="34" charset="0"/>
              </a:rPr>
              <a:t>How can you help at home?</a:t>
            </a:r>
            <a:endParaRPr lang="en-GB" dirty="0"/>
          </a:p>
        </p:txBody>
      </p:sp>
      <p:sp>
        <p:nvSpPr>
          <p:cNvPr id="10" name="Content Placeholder 2"/>
          <p:cNvSpPr>
            <a:spLocks noGrp="1"/>
          </p:cNvSpPr>
          <p:nvPr>
            <p:ph idx="1"/>
          </p:nvPr>
        </p:nvSpPr>
        <p:spPr>
          <a:xfrm>
            <a:off x="561873" y="1963847"/>
            <a:ext cx="8076800" cy="4362991"/>
          </a:xfrm>
        </p:spPr>
        <p:txBody>
          <a:bodyPr>
            <a:noAutofit/>
          </a:bodyPr>
          <a:lstStyle/>
          <a:p>
            <a:pPr marL="342900" indent="-160338">
              <a:defRPr/>
            </a:pPr>
            <a:r>
              <a:rPr lang="en-GB" sz="2200" dirty="0">
                <a:solidFill>
                  <a:schemeClr val="bg2">
                    <a:lumMod val="10000"/>
                  </a:schemeClr>
                </a:solidFill>
                <a:latin typeface="Gill Sans MT" panose="020B0502020104020203" pitchFamily="34" charset="0"/>
                <a:hlinkClick r:id="rId4"/>
              </a:rPr>
              <a:t>http://www.oxfordowl.co.uk/</a:t>
            </a:r>
            <a:r>
              <a:rPr lang="en-GB" sz="2200" dirty="0">
                <a:solidFill>
                  <a:schemeClr val="bg2">
                    <a:lumMod val="10000"/>
                  </a:schemeClr>
                </a:solidFill>
                <a:latin typeface="Gill Sans MT" panose="020B0502020104020203" pitchFamily="34" charset="0"/>
              </a:rPr>
              <a:t> - This </a:t>
            </a:r>
            <a:r>
              <a:rPr lang="en-GB" sz="2200" dirty="0" smtClean="0">
                <a:solidFill>
                  <a:schemeClr val="bg2">
                    <a:lumMod val="10000"/>
                  </a:schemeClr>
                </a:solidFill>
                <a:latin typeface="Gill Sans MT" panose="020B0502020104020203" pitchFamily="34" charset="0"/>
              </a:rPr>
              <a:t>website </a:t>
            </a:r>
            <a:r>
              <a:rPr lang="en-GB" sz="2200" dirty="0">
                <a:solidFill>
                  <a:schemeClr val="bg2">
                    <a:lumMod val="10000"/>
                  </a:schemeClr>
                </a:solidFill>
                <a:latin typeface="Gill Sans MT" panose="020B0502020104020203" pitchFamily="34" charset="0"/>
              </a:rPr>
              <a:t>has </a:t>
            </a:r>
            <a:r>
              <a:rPr lang="en-GB" sz="2200" dirty="0" smtClean="0">
                <a:solidFill>
                  <a:schemeClr val="bg2">
                    <a:lumMod val="10000"/>
                  </a:schemeClr>
                </a:solidFill>
                <a:latin typeface="Gill Sans MT" panose="020B0502020104020203" pitchFamily="34" charset="0"/>
              </a:rPr>
              <a:t>lots </a:t>
            </a:r>
            <a:r>
              <a:rPr lang="en-GB" sz="2200" dirty="0">
                <a:solidFill>
                  <a:schemeClr val="bg2">
                    <a:lumMod val="10000"/>
                  </a:schemeClr>
                </a:solidFill>
                <a:latin typeface="Gill Sans MT" panose="020B0502020104020203" pitchFamily="34" charset="0"/>
              </a:rPr>
              <a:t>of ideas for quick and easy ways to help your child with grammar, punctuation and spelling, plus games and activities you can play with your child to support their learning</a:t>
            </a:r>
            <a:r>
              <a:rPr lang="en-GB" sz="2200" dirty="0" smtClean="0">
                <a:solidFill>
                  <a:schemeClr val="bg2">
                    <a:lumMod val="10000"/>
                  </a:schemeClr>
                </a:solidFill>
                <a:latin typeface="Gill Sans MT" panose="020B0502020104020203" pitchFamily="34" charset="0"/>
              </a:rPr>
              <a:t>. There is also a great selection of videos to support parents in their understanding of grammar.</a:t>
            </a:r>
            <a:endParaRPr lang="en-GB" sz="2200" dirty="0">
              <a:solidFill>
                <a:schemeClr val="bg2">
                  <a:lumMod val="10000"/>
                </a:schemeClr>
              </a:solidFill>
              <a:latin typeface="Gill Sans MT" panose="020B0502020104020203" pitchFamily="34" charset="0"/>
            </a:endParaRPr>
          </a:p>
          <a:p>
            <a:pPr marL="342900" indent="-160338">
              <a:defRPr/>
            </a:pPr>
            <a:r>
              <a:rPr lang="en-GB" sz="2200" dirty="0" smtClean="0">
                <a:solidFill>
                  <a:schemeClr val="bg2">
                    <a:lumMod val="10000"/>
                  </a:schemeClr>
                </a:solidFill>
                <a:latin typeface="Gill Sans MT" panose="020B0502020104020203" pitchFamily="34" charset="0"/>
              </a:rPr>
              <a:t>Practise </a:t>
            </a:r>
            <a:r>
              <a:rPr lang="en-GB" sz="2200" dirty="0">
                <a:solidFill>
                  <a:schemeClr val="bg2">
                    <a:lumMod val="10000"/>
                  </a:schemeClr>
                </a:solidFill>
                <a:latin typeface="Gill Sans MT" panose="020B0502020104020203" pitchFamily="34" charset="0"/>
              </a:rPr>
              <a:t>and learn weekly spelling lists – make it fun</a:t>
            </a:r>
            <a:r>
              <a:rPr lang="en-GB" sz="2200" dirty="0" smtClean="0">
                <a:solidFill>
                  <a:schemeClr val="bg2">
                    <a:lumMod val="10000"/>
                  </a:schemeClr>
                </a:solidFill>
                <a:latin typeface="Gill Sans MT" panose="020B0502020104020203" pitchFamily="34" charset="0"/>
              </a:rPr>
              <a:t>!</a:t>
            </a:r>
            <a:endParaRPr lang="en-GB" sz="2200" dirty="0">
              <a:solidFill>
                <a:schemeClr val="bg2">
                  <a:lumMod val="10000"/>
                </a:schemeClr>
              </a:solidFill>
              <a:latin typeface="Gill Sans MT" panose="020B0502020104020203" pitchFamily="34" charset="0"/>
            </a:endParaRPr>
          </a:p>
          <a:p>
            <a:pPr marL="342900" indent="-160338">
              <a:defRPr/>
            </a:pPr>
            <a:r>
              <a:rPr lang="en-GB" sz="2200" dirty="0">
                <a:solidFill>
                  <a:schemeClr val="bg2">
                    <a:lumMod val="10000"/>
                  </a:schemeClr>
                </a:solidFill>
                <a:latin typeface="Gill Sans MT" panose="020B0502020104020203" pitchFamily="34" charset="0"/>
              </a:rPr>
              <a:t>Encourage opportunities for writing, such as letters to family or friends, shopping lists, </a:t>
            </a:r>
            <a:r>
              <a:rPr lang="en-GB" sz="2200" dirty="0" smtClean="0">
                <a:solidFill>
                  <a:schemeClr val="bg2">
                    <a:lumMod val="10000"/>
                  </a:schemeClr>
                </a:solidFill>
                <a:latin typeface="Gill Sans MT" panose="020B0502020104020203" pitchFamily="34" charset="0"/>
              </a:rPr>
              <a:t>stories </a:t>
            </a:r>
            <a:r>
              <a:rPr lang="en-GB" sz="2200" dirty="0">
                <a:solidFill>
                  <a:schemeClr val="bg2">
                    <a:lumMod val="10000"/>
                  </a:schemeClr>
                </a:solidFill>
                <a:latin typeface="Gill Sans MT" panose="020B0502020104020203" pitchFamily="34" charset="0"/>
              </a:rPr>
              <a:t>or poems</a:t>
            </a:r>
            <a:r>
              <a:rPr lang="en-GB" sz="2200" dirty="0" smtClean="0">
                <a:solidFill>
                  <a:schemeClr val="bg2">
                    <a:lumMod val="10000"/>
                  </a:schemeClr>
                </a:solidFill>
                <a:latin typeface="Gill Sans MT" panose="020B0502020104020203" pitchFamily="34" charset="0"/>
              </a:rPr>
              <a:t>.</a:t>
            </a:r>
            <a:endParaRPr lang="en-GB" sz="2200" dirty="0">
              <a:solidFill>
                <a:schemeClr val="bg2">
                  <a:lumMod val="10000"/>
                </a:schemeClr>
              </a:solidFill>
              <a:latin typeface="Gill Sans MT" panose="020B0502020104020203" pitchFamily="34" charset="0"/>
            </a:endParaRPr>
          </a:p>
          <a:p>
            <a:pPr marL="342900" indent="-160338">
              <a:defRPr/>
            </a:pPr>
            <a:r>
              <a:rPr lang="en-GB" sz="2200" dirty="0">
                <a:solidFill>
                  <a:schemeClr val="bg2">
                    <a:lumMod val="10000"/>
                  </a:schemeClr>
                </a:solidFill>
                <a:latin typeface="Gill Sans MT" panose="020B0502020104020203" pitchFamily="34" charset="0"/>
              </a:rPr>
              <a:t>Write together – be a good role model for writing</a:t>
            </a:r>
            <a:r>
              <a:rPr lang="en-GB" sz="2200" dirty="0" smtClean="0">
                <a:solidFill>
                  <a:schemeClr val="bg2">
                    <a:lumMod val="10000"/>
                  </a:schemeClr>
                </a:solidFill>
                <a:latin typeface="Gill Sans MT" panose="020B0502020104020203" pitchFamily="34" charset="0"/>
              </a:rPr>
              <a:t>.</a:t>
            </a:r>
            <a:endParaRPr lang="en-GB" sz="2200" dirty="0">
              <a:solidFill>
                <a:schemeClr val="bg2">
                  <a:lumMod val="10000"/>
                </a:schemeClr>
              </a:solidFill>
              <a:latin typeface="Gill Sans MT" panose="020B0502020104020203" pitchFamily="34" charset="0"/>
            </a:endParaRPr>
          </a:p>
          <a:p>
            <a:pPr marL="342900" indent="-160338">
              <a:defRPr/>
            </a:pPr>
            <a:r>
              <a:rPr lang="en-GB" sz="2200" dirty="0">
                <a:solidFill>
                  <a:schemeClr val="bg2">
                    <a:lumMod val="10000"/>
                  </a:schemeClr>
                </a:solidFill>
                <a:latin typeface="Gill Sans MT" panose="020B0502020104020203" pitchFamily="34" charset="0"/>
              </a:rPr>
              <a:t>Encourage use of a dictionary to check spelling.</a:t>
            </a:r>
          </a:p>
          <a:p>
            <a:endParaRPr lang="en-GB" sz="2200" dirty="0">
              <a:latin typeface="Gill Sans MT" panose="020B0502020104020203" pitchFamily="34" charset="0"/>
            </a:endParaRPr>
          </a:p>
        </p:txBody>
      </p:sp>
    </p:spTree>
    <p:extLst>
      <p:ext uri="{BB962C8B-B14F-4D97-AF65-F5344CB8AC3E}">
        <p14:creationId xmlns:p14="http://schemas.microsoft.com/office/powerpoint/2010/main" val="1303342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71453"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577353"/>
            <a:ext cx="6498159" cy="3923931"/>
          </a:xfrm>
          <a:prstGeom prst="rect">
            <a:avLst/>
          </a:prstGeom>
        </p:spPr>
        <p:txBody>
          <a:bodyPr vert="horz" lIns="91440" tIns="45720" rIns="91440" bIns="45720" rtlCol="0">
            <a:normAutofit fontScale="92500" lnSpcReduction="10000"/>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nSpc>
                <a:spcPct val="115000"/>
              </a:lnSpc>
              <a:buNone/>
            </a:pPr>
            <a:r>
              <a:rPr lang="en-GB" dirty="0" smtClean="0">
                <a:latin typeface="Gill Sans MT" panose="020B0502020104020203" pitchFamily="34" charset="0"/>
                <a:ea typeface="Calibri"/>
                <a:cs typeface="Times New Roman"/>
              </a:rPr>
              <a:t>By the end of year 1 children should be:</a:t>
            </a:r>
          </a:p>
          <a:p>
            <a:pPr>
              <a:lnSpc>
                <a:spcPct val="115000"/>
              </a:lnSpc>
            </a:pPr>
            <a:r>
              <a:rPr lang="en-GB" dirty="0" smtClean="0">
                <a:latin typeface="Gill Sans MT" panose="020B0502020104020203" pitchFamily="34" charset="0"/>
                <a:ea typeface="Calibri"/>
                <a:cs typeface="Times New Roman"/>
              </a:rPr>
              <a:t>Reading many high frequency words by sight.</a:t>
            </a:r>
          </a:p>
          <a:p>
            <a:pPr>
              <a:lnSpc>
                <a:spcPct val="115000"/>
              </a:lnSpc>
            </a:pPr>
            <a:r>
              <a:rPr lang="en-GB" dirty="0" smtClean="0">
                <a:latin typeface="Gill Sans MT" panose="020B0502020104020203" pitchFamily="34" charset="0"/>
                <a:ea typeface="Calibri"/>
                <a:cs typeface="Times New Roman"/>
              </a:rPr>
              <a:t>Using their phonics to decode unfamiliar words.</a:t>
            </a:r>
          </a:p>
          <a:p>
            <a:pPr>
              <a:lnSpc>
                <a:spcPct val="115000"/>
              </a:lnSpc>
            </a:pPr>
            <a:r>
              <a:rPr lang="en-GB" dirty="0" smtClean="0">
                <a:latin typeface="Gill Sans MT" panose="020B0502020104020203" pitchFamily="34" charset="0"/>
                <a:ea typeface="Calibri"/>
                <a:cs typeface="Times New Roman"/>
              </a:rPr>
              <a:t>Taking account of punctuation and reading with expression.</a:t>
            </a:r>
          </a:p>
          <a:p>
            <a:pPr marL="0" indent="0">
              <a:lnSpc>
                <a:spcPct val="115000"/>
              </a:lnSpc>
              <a:buNone/>
            </a:pPr>
            <a:r>
              <a:rPr lang="en-GB" dirty="0" smtClean="0">
                <a:latin typeface="Gill Sans MT" panose="020B0502020104020203" pitchFamily="34" charset="0"/>
                <a:ea typeface="Calibri"/>
                <a:cs typeface="Times New Roman"/>
              </a:rPr>
              <a:t>They should also have a basic understanding of what they are reading and be able to say what has happened in a story they have read. </a:t>
            </a:r>
            <a:endParaRPr lang="en-GB" dirty="0">
              <a:latin typeface="Gill Sans MT" panose="020B0502020104020203" pitchFamily="34" charset="0"/>
              <a:ea typeface="Calibri"/>
              <a:cs typeface="Times New Roman"/>
            </a:endParaRPr>
          </a:p>
        </p:txBody>
      </p:sp>
      <p:sp>
        <p:nvSpPr>
          <p:cNvPr id="12" name="Title 1"/>
          <p:cNvSpPr>
            <a:spLocks noGrp="1"/>
          </p:cNvSpPr>
          <p:nvPr>
            <p:ph type="title"/>
          </p:nvPr>
        </p:nvSpPr>
        <p:spPr>
          <a:xfrm>
            <a:off x="1443130" y="335754"/>
            <a:ext cx="8057147" cy="1325563"/>
          </a:xfrm>
        </p:spPr>
        <p:txBody>
          <a:bodyPr/>
          <a:lstStyle/>
          <a:p>
            <a:pPr algn="ctr"/>
            <a:r>
              <a:rPr lang="en-GB" dirty="0" smtClean="0">
                <a:latin typeface="Gill Sans MT" panose="020B0502020104020203" pitchFamily="34" charset="0"/>
              </a:rPr>
              <a:t>Year 1 Reading expectations</a:t>
            </a:r>
            <a:endParaRPr lang="en-GB" dirty="0">
              <a:latin typeface="Gill Sans MT" panose="020B0502020104020203" pitchFamily="34" charset="0"/>
            </a:endParaRPr>
          </a:p>
        </p:txBody>
      </p:sp>
    </p:spTree>
    <p:extLst>
      <p:ext uri="{BB962C8B-B14F-4D97-AF65-F5344CB8AC3E}">
        <p14:creationId xmlns:p14="http://schemas.microsoft.com/office/powerpoint/2010/main" val="2968139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577353"/>
            <a:ext cx="6498159"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endParaRPr lang="en-GB" sz="4000" dirty="0">
              <a:latin typeface="Calibri"/>
              <a:ea typeface="Calibri"/>
              <a:cs typeface="Times New Roman"/>
            </a:endParaRPr>
          </a:p>
        </p:txBody>
      </p:sp>
      <p:sp>
        <p:nvSpPr>
          <p:cNvPr id="9" name="Title 1"/>
          <p:cNvSpPr>
            <a:spLocks noGrp="1"/>
          </p:cNvSpPr>
          <p:nvPr>
            <p:ph type="title"/>
          </p:nvPr>
        </p:nvSpPr>
        <p:spPr>
          <a:xfrm>
            <a:off x="1749870" y="256547"/>
            <a:ext cx="7394130" cy="1325563"/>
          </a:xfrm>
        </p:spPr>
        <p:txBody>
          <a:bodyPr/>
          <a:lstStyle/>
          <a:p>
            <a:pPr algn="ctr"/>
            <a:r>
              <a:rPr lang="en-GB" dirty="0" smtClean="0">
                <a:latin typeface="Gill Sans MT" panose="020B0502020104020203" pitchFamily="34" charset="0"/>
              </a:rPr>
              <a:t>How can you help at home?</a:t>
            </a:r>
            <a:endParaRPr lang="en-GB" dirty="0"/>
          </a:p>
        </p:txBody>
      </p:sp>
      <p:sp>
        <p:nvSpPr>
          <p:cNvPr id="10" name="Content Placeholder 2"/>
          <p:cNvSpPr>
            <a:spLocks noGrp="1"/>
          </p:cNvSpPr>
          <p:nvPr>
            <p:ph idx="1"/>
          </p:nvPr>
        </p:nvSpPr>
        <p:spPr>
          <a:xfrm>
            <a:off x="643468" y="2070844"/>
            <a:ext cx="7586132" cy="4351338"/>
          </a:xfrm>
        </p:spPr>
        <p:txBody>
          <a:bodyPr>
            <a:normAutofit lnSpcReduction="10000"/>
          </a:bodyPr>
          <a:lstStyle/>
          <a:p>
            <a:pPr marL="182562" indent="0">
              <a:buNone/>
              <a:defRPr/>
            </a:pPr>
            <a:r>
              <a:rPr lang="en-GB" dirty="0" smtClean="0">
                <a:solidFill>
                  <a:schemeClr val="bg2">
                    <a:lumMod val="10000"/>
                  </a:schemeClr>
                </a:solidFill>
                <a:latin typeface="Gill Sans MT" panose="020B0502020104020203" pitchFamily="34" charset="0"/>
              </a:rPr>
              <a:t>Continued</a:t>
            </a:r>
            <a:r>
              <a:rPr lang="en-GB" dirty="0" smtClean="0">
                <a:solidFill>
                  <a:schemeClr val="bg2">
                    <a:lumMod val="10000"/>
                  </a:schemeClr>
                </a:solidFill>
                <a:latin typeface="Gill Sans MT" panose="020B0502020104020203" pitchFamily="34" charset="0"/>
              </a:rPr>
              <a:t>:</a:t>
            </a:r>
            <a:endParaRPr lang="en-GB" dirty="0">
              <a:solidFill>
                <a:schemeClr val="bg2">
                  <a:lumMod val="10000"/>
                </a:schemeClr>
              </a:solidFill>
              <a:latin typeface="Gill Sans MT" panose="020B0502020104020203" pitchFamily="34" charset="0"/>
            </a:endParaRPr>
          </a:p>
          <a:p>
            <a:pPr marL="342900" indent="-160338">
              <a:defRPr/>
            </a:pPr>
            <a:r>
              <a:rPr lang="en-GB" dirty="0">
                <a:solidFill>
                  <a:schemeClr val="bg2">
                    <a:lumMod val="10000"/>
                  </a:schemeClr>
                </a:solidFill>
                <a:latin typeface="Gill Sans MT" panose="020B0502020104020203" pitchFamily="34" charset="0"/>
              </a:rPr>
              <a:t>Remember that good readers become good writers! </a:t>
            </a:r>
            <a:r>
              <a:rPr lang="en-GB" dirty="0" smtClean="0">
                <a:solidFill>
                  <a:schemeClr val="bg2">
                    <a:lumMod val="10000"/>
                  </a:schemeClr>
                </a:solidFill>
                <a:latin typeface="Gill Sans MT" panose="020B0502020104020203" pitchFamily="34" charset="0"/>
              </a:rPr>
              <a:t>Identify </a:t>
            </a:r>
            <a:r>
              <a:rPr lang="en-GB" dirty="0">
                <a:solidFill>
                  <a:schemeClr val="bg2">
                    <a:lumMod val="10000"/>
                  </a:schemeClr>
                </a:solidFill>
                <a:latin typeface="Gill Sans MT" panose="020B0502020104020203" pitchFamily="34" charset="0"/>
              </a:rPr>
              <a:t>writing features when reading (e.g. vocabulary, sentence structure, punctuation).</a:t>
            </a:r>
          </a:p>
          <a:p>
            <a:pPr marL="342900" indent="-160338">
              <a:defRPr/>
            </a:pPr>
            <a:endParaRPr lang="en-GB" dirty="0">
              <a:solidFill>
                <a:schemeClr val="bg2">
                  <a:lumMod val="10000"/>
                </a:schemeClr>
              </a:solidFill>
              <a:latin typeface="Gill Sans MT" panose="020B0502020104020203" pitchFamily="34" charset="0"/>
            </a:endParaRPr>
          </a:p>
          <a:p>
            <a:pPr marL="342900" indent="-160338">
              <a:defRPr/>
            </a:pPr>
            <a:r>
              <a:rPr lang="en-GB" dirty="0">
                <a:solidFill>
                  <a:schemeClr val="bg2">
                    <a:lumMod val="10000"/>
                  </a:schemeClr>
                </a:solidFill>
                <a:latin typeface="Gill Sans MT" panose="020B0502020104020203" pitchFamily="34" charset="0"/>
              </a:rPr>
              <a:t>Show your appreciation: praise and encourage, even for small successes</a:t>
            </a:r>
            <a:r>
              <a:rPr lang="en-GB" dirty="0" smtClean="0">
                <a:solidFill>
                  <a:schemeClr val="bg2">
                    <a:lumMod val="10000"/>
                  </a:schemeClr>
                </a:solidFill>
                <a:latin typeface="Gill Sans MT" panose="020B0502020104020203" pitchFamily="34" charset="0"/>
              </a:rPr>
              <a:t>!</a:t>
            </a:r>
          </a:p>
          <a:p>
            <a:pPr marL="342900" indent="-160338">
              <a:defRPr/>
            </a:pPr>
            <a:endParaRPr lang="en-GB" dirty="0" smtClean="0">
              <a:solidFill>
                <a:schemeClr val="bg2">
                  <a:lumMod val="10000"/>
                </a:schemeClr>
              </a:solidFill>
              <a:latin typeface="Gill Sans MT" panose="020B0502020104020203" pitchFamily="34" charset="0"/>
            </a:endParaRPr>
          </a:p>
          <a:p>
            <a:pPr marL="342900" indent="-160338">
              <a:defRPr/>
            </a:pPr>
            <a:r>
              <a:rPr lang="en-GB" dirty="0" smtClean="0">
                <a:solidFill>
                  <a:schemeClr val="bg2">
                    <a:lumMod val="10000"/>
                  </a:schemeClr>
                </a:solidFill>
                <a:latin typeface="Gill Sans MT" panose="020B0502020104020203" pitchFamily="34" charset="0"/>
              </a:rPr>
              <a:t>Be positive! </a:t>
            </a:r>
            <a:endParaRPr lang="en-GB" dirty="0">
              <a:solidFill>
                <a:schemeClr val="bg2">
                  <a:lumMod val="10000"/>
                </a:schemeClr>
              </a:solidFill>
              <a:latin typeface="Gill Sans MT" panose="020B0502020104020203" pitchFamily="34" charset="0"/>
            </a:endParaRPr>
          </a:p>
        </p:txBody>
      </p:sp>
    </p:spTree>
    <p:extLst>
      <p:ext uri="{BB962C8B-B14F-4D97-AF65-F5344CB8AC3E}">
        <p14:creationId xmlns:p14="http://schemas.microsoft.com/office/powerpoint/2010/main" val="42793577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1" y="2577353"/>
            <a:ext cx="6498159"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endParaRPr lang="en-GB" sz="4000" dirty="0">
              <a:latin typeface="Calibri"/>
              <a:ea typeface="Calibri"/>
              <a:cs typeface="Times New Roman"/>
            </a:endParaRPr>
          </a:p>
        </p:txBody>
      </p:sp>
      <p:sp>
        <p:nvSpPr>
          <p:cNvPr id="9" name="Title 1"/>
          <p:cNvSpPr>
            <a:spLocks noGrp="1"/>
          </p:cNvSpPr>
          <p:nvPr>
            <p:ph type="title"/>
          </p:nvPr>
        </p:nvSpPr>
        <p:spPr>
          <a:xfrm>
            <a:off x="1749870" y="256547"/>
            <a:ext cx="7394130" cy="1325563"/>
          </a:xfrm>
        </p:spPr>
        <p:txBody>
          <a:bodyPr/>
          <a:lstStyle/>
          <a:p>
            <a:pPr algn="ctr"/>
            <a:r>
              <a:rPr lang="en-GB" dirty="0" smtClean="0">
                <a:latin typeface="Gill Sans MT" panose="020B0502020104020203" pitchFamily="34" charset="0"/>
              </a:rPr>
              <a:t>Useful Websites</a:t>
            </a:r>
            <a:endParaRPr lang="en-GB" dirty="0"/>
          </a:p>
        </p:txBody>
      </p:sp>
      <p:sp>
        <p:nvSpPr>
          <p:cNvPr id="10" name="Content Placeholder 2"/>
          <p:cNvSpPr>
            <a:spLocks noGrp="1"/>
          </p:cNvSpPr>
          <p:nvPr>
            <p:ph idx="1"/>
          </p:nvPr>
        </p:nvSpPr>
        <p:spPr>
          <a:xfrm>
            <a:off x="643468" y="2070844"/>
            <a:ext cx="7586132" cy="4351338"/>
          </a:xfrm>
        </p:spPr>
        <p:txBody>
          <a:bodyPr>
            <a:normAutofit/>
          </a:bodyPr>
          <a:lstStyle/>
          <a:p>
            <a:pPr marL="182562" indent="0">
              <a:buNone/>
              <a:defRPr/>
            </a:pPr>
            <a:r>
              <a:rPr lang="en-GB" dirty="0" smtClean="0">
                <a:solidFill>
                  <a:schemeClr val="bg2">
                    <a:lumMod val="10000"/>
                  </a:schemeClr>
                </a:solidFill>
                <a:latin typeface="Gill Sans MT" panose="020B0502020104020203" pitchFamily="34" charset="0"/>
              </a:rPr>
              <a:t>Fun English Games:</a:t>
            </a:r>
          </a:p>
          <a:p>
            <a:pPr marL="182562" indent="0">
              <a:buNone/>
              <a:defRPr/>
            </a:pPr>
            <a:r>
              <a:rPr lang="en-GB" dirty="0">
                <a:solidFill>
                  <a:schemeClr val="bg2">
                    <a:lumMod val="10000"/>
                  </a:schemeClr>
                </a:solidFill>
                <a:latin typeface="Gill Sans MT" panose="020B0502020104020203" pitchFamily="34" charset="0"/>
                <a:hlinkClick r:id="rId4"/>
              </a:rPr>
              <a:t>http://</a:t>
            </a:r>
            <a:r>
              <a:rPr lang="en-GB" dirty="0" smtClean="0">
                <a:solidFill>
                  <a:schemeClr val="bg2">
                    <a:lumMod val="10000"/>
                  </a:schemeClr>
                </a:solidFill>
                <a:latin typeface="Gill Sans MT" panose="020B0502020104020203" pitchFamily="34" charset="0"/>
                <a:hlinkClick r:id="rId4"/>
              </a:rPr>
              <a:t>www.funenglishgames.com/grammargames.html</a:t>
            </a:r>
            <a:endParaRPr lang="en-GB" dirty="0" smtClean="0">
              <a:solidFill>
                <a:schemeClr val="bg2">
                  <a:lumMod val="10000"/>
                </a:schemeClr>
              </a:solidFill>
              <a:latin typeface="Gill Sans MT" panose="020B0502020104020203" pitchFamily="34" charset="0"/>
            </a:endParaRPr>
          </a:p>
          <a:p>
            <a:pPr marL="182562" indent="0">
              <a:buNone/>
              <a:defRPr/>
            </a:pPr>
            <a:endParaRPr lang="en-GB" dirty="0">
              <a:solidFill>
                <a:schemeClr val="bg2">
                  <a:lumMod val="10000"/>
                </a:schemeClr>
              </a:solidFill>
              <a:latin typeface="Gill Sans MT" panose="020B0502020104020203" pitchFamily="34" charset="0"/>
            </a:endParaRPr>
          </a:p>
          <a:p>
            <a:pPr marL="182562" indent="0">
              <a:buNone/>
              <a:defRPr/>
            </a:pPr>
            <a:r>
              <a:rPr lang="en-GB" dirty="0" smtClean="0">
                <a:solidFill>
                  <a:schemeClr val="bg2">
                    <a:lumMod val="10000"/>
                  </a:schemeClr>
                </a:solidFill>
                <a:latin typeface="Gill Sans MT" panose="020B0502020104020203" pitchFamily="34" charset="0"/>
              </a:rPr>
              <a:t>BBC </a:t>
            </a:r>
            <a:r>
              <a:rPr lang="en-GB" dirty="0" err="1" smtClean="0">
                <a:solidFill>
                  <a:schemeClr val="bg2">
                    <a:lumMod val="10000"/>
                  </a:schemeClr>
                </a:solidFill>
                <a:latin typeface="Gill Sans MT" panose="020B0502020104020203" pitchFamily="34" charset="0"/>
              </a:rPr>
              <a:t>Bitesize</a:t>
            </a:r>
            <a:r>
              <a:rPr lang="en-GB" dirty="0" smtClean="0">
                <a:solidFill>
                  <a:schemeClr val="bg2">
                    <a:lumMod val="10000"/>
                  </a:schemeClr>
                </a:solidFill>
                <a:latin typeface="Gill Sans MT" panose="020B0502020104020203" pitchFamily="34" charset="0"/>
              </a:rPr>
              <a:t>:</a:t>
            </a:r>
          </a:p>
          <a:p>
            <a:pPr marL="182562" indent="0">
              <a:buNone/>
              <a:defRPr/>
            </a:pPr>
            <a:r>
              <a:rPr lang="en-GB" dirty="0">
                <a:solidFill>
                  <a:schemeClr val="bg2">
                    <a:lumMod val="10000"/>
                  </a:schemeClr>
                </a:solidFill>
                <a:latin typeface="Gill Sans MT" panose="020B0502020104020203" pitchFamily="34" charset="0"/>
                <a:hlinkClick r:id="rId5"/>
              </a:rPr>
              <a:t>http://www.bbc.co.uk/bitesize/ks1/literacy</a:t>
            </a:r>
            <a:r>
              <a:rPr lang="en-GB" dirty="0" smtClean="0">
                <a:solidFill>
                  <a:schemeClr val="bg2">
                    <a:lumMod val="10000"/>
                  </a:schemeClr>
                </a:solidFill>
                <a:latin typeface="Gill Sans MT" panose="020B0502020104020203" pitchFamily="34" charset="0"/>
                <a:hlinkClick r:id="rId5"/>
              </a:rPr>
              <a:t>/</a:t>
            </a:r>
            <a:endParaRPr lang="en-GB" dirty="0" smtClean="0">
              <a:solidFill>
                <a:schemeClr val="bg2">
                  <a:lumMod val="10000"/>
                </a:schemeClr>
              </a:solidFill>
              <a:latin typeface="Gill Sans MT" panose="020B0502020104020203" pitchFamily="34" charset="0"/>
            </a:endParaRPr>
          </a:p>
          <a:p>
            <a:pPr marL="182562" indent="0">
              <a:buNone/>
              <a:defRPr/>
            </a:pPr>
            <a:endParaRPr lang="en-GB" dirty="0">
              <a:solidFill>
                <a:schemeClr val="bg2">
                  <a:lumMod val="10000"/>
                </a:schemeClr>
              </a:solidFill>
              <a:latin typeface="Gill Sans MT" panose="020B0502020104020203" pitchFamily="34" charset="0"/>
            </a:endParaRPr>
          </a:p>
          <a:p>
            <a:endParaRPr lang="en-GB" dirty="0"/>
          </a:p>
        </p:txBody>
      </p:sp>
    </p:spTree>
    <p:extLst>
      <p:ext uri="{BB962C8B-B14F-4D97-AF65-F5344CB8AC3E}">
        <p14:creationId xmlns:p14="http://schemas.microsoft.com/office/powerpoint/2010/main" val="8457189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481943"/>
            <a:ext cx="8056563" cy="1748275"/>
          </a:xfrm>
        </p:spPr>
        <p:txBody>
          <a:bodyPr/>
          <a:lstStyle/>
          <a:p>
            <a:r>
              <a:rPr lang="en-GB" sz="9600" dirty="0" smtClean="0">
                <a:latin typeface="Gill Sans MT" panose="020B0502020104020203" pitchFamily="34" charset="0"/>
              </a:rPr>
              <a:t>Questions?</a:t>
            </a:r>
            <a:endParaRPr lang="en-GB" sz="9600" dirty="0">
              <a:latin typeface="Gill Sans MT" panose="020B0502020104020203" pitchFamily="34" charset="0"/>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5030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1322920" y="2236358"/>
            <a:ext cx="6498159" cy="4505636"/>
          </a:xfrm>
          <a:prstGeom prst="rect">
            <a:avLst/>
          </a:prstGeom>
        </p:spPr>
        <p:txBody>
          <a:bodyPr vert="horz" lIns="91440" tIns="45720" rIns="91440" bIns="45720" rtlCol="0">
            <a:normAutofit fontScale="92500" lnSpcReduction="10000"/>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nSpc>
                <a:spcPct val="115000"/>
              </a:lnSpc>
              <a:spcAft>
                <a:spcPts val="0"/>
              </a:spcAft>
              <a:buNone/>
            </a:pPr>
            <a:r>
              <a:rPr lang="en-GB" sz="2200" dirty="0" smtClean="0">
                <a:latin typeface="Gill Sans MT" panose="020B0502020104020203" pitchFamily="34" charset="0"/>
                <a:ea typeface="Calibri"/>
                <a:cs typeface="Times New Roman"/>
              </a:rPr>
              <a:t>By the end of year 1 it would be expected that children should be:</a:t>
            </a:r>
          </a:p>
          <a:p>
            <a:pPr>
              <a:lnSpc>
                <a:spcPct val="115000"/>
              </a:lnSpc>
            </a:pPr>
            <a:r>
              <a:rPr lang="en-GB" sz="2200" dirty="0" smtClean="0">
                <a:latin typeface="Gill Sans MT" panose="020B0502020104020203" pitchFamily="34" charset="0"/>
                <a:ea typeface="Calibri"/>
                <a:cs typeface="Times New Roman"/>
              </a:rPr>
              <a:t>Writing several simple sentences, e.g. Sam waited for the train.  </a:t>
            </a:r>
          </a:p>
          <a:p>
            <a:pPr>
              <a:lnSpc>
                <a:spcPct val="115000"/>
              </a:lnSpc>
            </a:pPr>
            <a:r>
              <a:rPr lang="en-GB" sz="2200" dirty="0" smtClean="0">
                <a:latin typeface="Gill Sans MT" panose="020B0502020104020203" pitchFamily="34" charset="0"/>
                <a:ea typeface="Calibri"/>
                <a:cs typeface="Times New Roman"/>
              </a:rPr>
              <a:t>Beginning to use capital letters and full stops in the correct places.</a:t>
            </a:r>
          </a:p>
          <a:p>
            <a:pPr>
              <a:lnSpc>
                <a:spcPct val="115000"/>
              </a:lnSpc>
            </a:pPr>
            <a:r>
              <a:rPr lang="en-GB" sz="2200" dirty="0" smtClean="0">
                <a:latin typeface="Gill Sans MT" panose="020B0502020104020203" pitchFamily="34" charset="0"/>
                <a:ea typeface="Calibri"/>
                <a:cs typeface="Times New Roman"/>
              </a:rPr>
              <a:t>Spelling the majority of high frequency/ tricky words correctly.</a:t>
            </a:r>
          </a:p>
          <a:p>
            <a:pPr>
              <a:lnSpc>
                <a:spcPct val="115000"/>
              </a:lnSpc>
            </a:pPr>
            <a:r>
              <a:rPr lang="en-GB" sz="2200" dirty="0" smtClean="0">
                <a:latin typeface="Gill Sans MT" panose="020B0502020104020203" pitchFamily="34" charset="0"/>
                <a:ea typeface="Calibri"/>
                <a:cs typeface="Times New Roman"/>
              </a:rPr>
              <a:t>Able to write for several different purposes, e.g. story writing, non-fiction (report, recount) poetry.  </a:t>
            </a:r>
          </a:p>
          <a:p>
            <a:pPr>
              <a:lnSpc>
                <a:spcPct val="115000"/>
              </a:lnSpc>
            </a:pPr>
            <a:endParaRPr lang="en-GB" dirty="0" smtClean="0">
              <a:latin typeface="Gill Sans MT" panose="020B0502020104020203" pitchFamily="34" charset="0"/>
              <a:ea typeface="Calibri"/>
              <a:cs typeface="Times New Roman"/>
            </a:endParaRPr>
          </a:p>
          <a:p>
            <a:pPr>
              <a:lnSpc>
                <a:spcPct val="115000"/>
              </a:lnSpc>
            </a:pPr>
            <a:endParaRPr lang="en-GB" dirty="0" smtClean="0">
              <a:latin typeface="Gill Sans MT" panose="020B0502020104020203" pitchFamily="34" charset="0"/>
              <a:ea typeface="Calibri"/>
              <a:cs typeface="Times New Roman"/>
            </a:endParaRPr>
          </a:p>
          <a:p>
            <a:pPr>
              <a:lnSpc>
                <a:spcPct val="115000"/>
              </a:lnSpc>
            </a:pPr>
            <a:endParaRPr lang="en-GB" dirty="0">
              <a:latin typeface="Gill Sans MT" panose="020B0502020104020203" pitchFamily="34" charset="0"/>
              <a:ea typeface="Calibri"/>
              <a:cs typeface="Times New Roman"/>
            </a:endParaRPr>
          </a:p>
        </p:txBody>
      </p:sp>
      <p:sp>
        <p:nvSpPr>
          <p:cNvPr id="12" name="Title 1"/>
          <p:cNvSpPr>
            <a:spLocks noGrp="1"/>
          </p:cNvSpPr>
          <p:nvPr>
            <p:ph type="title"/>
          </p:nvPr>
        </p:nvSpPr>
        <p:spPr>
          <a:xfrm>
            <a:off x="1456777" y="335754"/>
            <a:ext cx="8057147" cy="1325563"/>
          </a:xfrm>
        </p:spPr>
        <p:txBody>
          <a:bodyPr/>
          <a:lstStyle/>
          <a:p>
            <a:pPr algn="ctr"/>
            <a:r>
              <a:rPr lang="en-GB" dirty="0" smtClean="0">
                <a:latin typeface="Gill Sans MT" panose="020B0502020104020203" pitchFamily="34" charset="0"/>
              </a:rPr>
              <a:t>Year 1 writing expectations</a:t>
            </a:r>
            <a:endParaRPr lang="en-GB" dirty="0">
              <a:latin typeface="Gill Sans MT" panose="020B0502020104020203" pitchFamily="34" charset="0"/>
            </a:endParaRPr>
          </a:p>
        </p:txBody>
      </p:sp>
    </p:spTree>
    <p:extLst>
      <p:ext uri="{BB962C8B-B14F-4D97-AF65-F5344CB8AC3E}">
        <p14:creationId xmlns:p14="http://schemas.microsoft.com/office/powerpoint/2010/main" val="2019219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395786" y="2070844"/>
            <a:ext cx="8420668" cy="3923931"/>
          </a:xfrm>
          <a:prstGeom prst="rect">
            <a:avLst/>
          </a:prstGeom>
        </p:spPr>
        <p:txBody>
          <a:bodyPr vert="horz" lIns="91440" tIns="45720" rIns="91440" bIns="45720" rtlCol="0">
            <a:normAutofit fontScale="40000" lnSpcReduction="20000"/>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lnSpc>
                <a:spcPct val="115000"/>
              </a:lnSpc>
              <a:spcAft>
                <a:spcPts val="0"/>
              </a:spcAft>
              <a:buNone/>
            </a:pPr>
            <a:r>
              <a:rPr lang="en-GB" sz="4000" u="sng" dirty="0" smtClean="0">
                <a:latin typeface="Calibri"/>
                <a:ea typeface="Calibri"/>
                <a:cs typeface="Times New Roman"/>
              </a:rPr>
              <a:t>What is phonics?</a:t>
            </a:r>
          </a:p>
          <a:p>
            <a:pPr marL="0" indent="0">
              <a:lnSpc>
                <a:spcPct val="115000"/>
              </a:lnSpc>
              <a:spcAft>
                <a:spcPts val="0"/>
              </a:spcAft>
              <a:buNone/>
            </a:pPr>
            <a:r>
              <a:rPr lang="en-GB" sz="4000" dirty="0" smtClean="0">
                <a:latin typeface="Calibri"/>
                <a:ea typeface="Calibri"/>
                <a:cs typeface="Times New Roman"/>
              </a:rPr>
              <a:t>Phonics is a way of teaching children to read quickly and skilfully. Children are taught how to recognise the sounds each individual letter makes and to identify the sounds that different combinations of letters make such as ‘</a:t>
            </a:r>
            <a:r>
              <a:rPr lang="en-GB" sz="4000" dirty="0" err="1" smtClean="0">
                <a:latin typeface="Calibri"/>
                <a:ea typeface="Calibri"/>
                <a:cs typeface="Times New Roman"/>
              </a:rPr>
              <a:t>sh</a:t>
            </a:r>
            <a:r>
              <a:rPr lang="en-GB" sz="4000" dirty="0" smtClean="0">
                <a:latin typeface="Calibri"/>
                <a:ea typeface="Calibri"/>
                <a:cs typeface="Times New Roman"/>
              </a:rPr>
              <a:t>’ and ‘</a:t>
            </a:r>
            <a:r>
              <a:rPr lang="en-GB" sz="4000" dirty="0" err="1" smtClean="0">
                <a:latin typeface="Calibri"/>
                <a:ea typeface="Calibri"/>
                <a:cs typeface="Times New Roman"/>
              </a:rPr>
              <a:t>oo</a:t>
            </a:r>
            <a:r>
              <a:rPr lang="en-GB" sz="4000" dirty="0" smtClean="0">
                <a:latin typeface="Calibri"/>
                <a:ea typeface="Calibri"/>
                <a:cs typeface="Times New Roman"/>
              </a:rPr>
              <a:t>’. </a:t>
            </a:r>
          </a:p>
          <a:p>
            <a:pPr marL="0" indent="0">
              <a:lnSpc>
                <a:spcPct val="115000"/>
              </a:lnSpc>
              <a:spcAft>
                <a:spcPts val="0"/>
              </a:spcAft>
              <a:buNone/>
            </a:pPr>
            <a:r>
              <a:rPr lang="en-GB" sz="4000" dirty="0" smtClean="0">
                <a:latin typeface="Calibri"/>
                <a:ea typeface="Calibri"/>
                <a:cs typeface="Times New Roman"/>
              </a:rPr>
              <a:t>Children are taught to read by breaking down words into separate sounds or ‘</a:t>
            </a:r>
            <a:r>
              <a:rPr lang="en-GB" sz="4000" b="1" dirty="0" smtClean="0">
                <a:latin typeface="Calibri"/>
                <a:ea typeface="Calibri"/>
                <a:cs typeface="Times New Roman"/>
              </a:rPr>
              <a:t>phonemes</a:t>
            </a:r>
            <a:r>
              <a:rPr lang="en-GB" sz="4000" dirty="0" smtClean="0">
                <a:latin typeface="Calibri"/>
                <a:ea typeface="Calibri"/>
                <a:cs typeface="Times New Roman"/>
              </a:rPr>
              <a:t>’. They are then taught how to blend these sounds together to read the whole word.</a:t>
            </a:r>
          </a:p>
          <a:p>
            <a:pPr marL="0" indent="0">
              <a:lnSpc>
                <a:spcPct val="115000"/>
              </a:lnSpc>
              <a:spcAft>
                <a:spcPts val="0"/>
              </a:spcAft>
              <a:buNone/>
            </a:pPr>
            <a:r>
              <a:rPr lang="en-GB" sz="4000" dirty="0" smtClean="0">
                <a:latin typeface="Calibri"/>
                <a:ea typeface="Calibri"/>
                <a:cs typeface="Times New Roman"/>
              </a:rPr>
              <a:t>We teach phonics following the letters and sounds programme. This is also supported by the Jolly phonics programme.</a:t>
            </a:r>
          </a:p>
          <a:p>
            <a:pPr marL="0" indent="0">
              <a:lnSpc>
                <a:spcPct val="115000"/>
              </a:lnSpc>
              <a:spcAft>
                <a:spcPts val="0"/>
              </a:spcAft>
              <a:buNone/>
            </a:pPr>
            <a:r>
              <a:rPr lang="en-GB" sz="4000" dirty="0" smtClean="0">
                <a:latin typeface="Calibri"/>
                <a:ea typeface="Calibri"/>
                <a:cs typeface="Times New Roman"/>
                <a:hlinkClick r:id="rId4"/>
              </a:rPr>
              <a:t>Articulation of Phonemes – YouTube</a:t>
            </a:r>
            <a:r>
              <a:rPr lang="en-GB" sz="4000" dirty="0" smtClean="0">
                <a:latin typeface="Calibri"/>
                <a:ea typeface="Calibri"/>
                <a:cs typeface="Times New Roman"/>
              </a:rPr>
              <a:t> </a:t>
            </a:r>
          </a:p>
          <a:p>
            <a:pPr marL="0" indent="0">
              <a:lnSpc>
                <a:spcPct val="115000"/>
              </a:lnSpc>
              <a:spcAft>
                <a:spcPts val="0"/>
              </a:spcAft>
              <a:buNone/>
            </a:pPr>
            <a:r>
              <a:rPr lang="en-GB" sz="4000" dirty="0" smtClean="0">
                <a:latin typeface="Calibri"/>
                <a:ea typeface="Calibri"/>
                <a:cs typeface="Times New Roman"/>
                <a:hlinkClick r:id="rId5"/>
              </a:rPr>
              <a:t>https://www.youtube.com/watch?v=eCjJYB07aSU</a:t>
            </a:r>
            <a:r>
              <a:rPr lang="en-GB" sz="4000" dirty="0" smtClean="0">
                <a:latin typeface="Calibri"/>
                <a:ea typeface="Calibri"/>
                <a:cs typeface="Times New Roman"/>
              </a:rPr>
              <a:t>  - Jolly Phonics songs. </a:t>
            </a:r>
          </a:p>
          <a:p>
            <a:pPr marL="0" indent="0">
              <a:lnSpc>
                <a:spcPct val="115000"/>
              </a:lnSpc>
              <a:spcAft>
                <a:spcPts val="0"/>
              </a:spcAft>
              <a:buNone/>
            </a:pPr>
            <a:endParaRPr lang="en-GB" sz="4000" dirty="0" smtClean="0">
              <a:latin typeface="Calibri"/>
              <a:ea typeface="Calibri"/>
              <a:cs typeface="Times New Roman"/>
            </a:endParaRPr>
          </a:p>
          <a:p>
            <a:pPr marL="0" indent="0">
              <a:lnSpc>
                <a:spcPct val="115000"/>
              </a:lnSpc>
              <a:spcAft>
                <a:spcPts val="0"/>
              </a:spcAft>
              <a:buNone/>
            </a:pPr>
            <a:endParaRPr lang="en-GB" sz="4000" dirty="0">
              <a:latin typeface="Calibri"/>
              <a:ea typeface="Calibri"/>
              <a:cs typeface="Times New Roman"/>
            </a:endParaRPr>
          </a:p>
        </p:txBody>
      </p:sp>
      <p:sp>
        <p:nvSpPr>
          <p:cNvPr id="12" name="Title 1"/>
          <p:cNvSpPr>
            <a:spLocks noGrp="1"/>
          </p:cNvSpPr>
          <p:nvPr>
            <p:ph type="title"/>
          </p:nvPr>
        </p:nvSpPr>
        <p:spPr>
          <a:xfrm>
            <a:off x="1511368" y="373708"/>
            <a:ext cx="8057147" cy="1325563"/>
          </a:xfrm>
        </p:spPr>
        <p:txBody>
          <a:bodyPr/>
          <a:lstStyle/>
          <a:p>
            <a:pPr algn="ctr"/>
            <a:r>
              <a:rPr lang="en-GB" sz="4000" u="sng" dirty="0" smtClean="0">
                <a:latin typeface="Gill Sans MT" panose="020B0502020104020203" pitchFamily="34" charset="0"/>
              </a:rPr>
              <a:t>Year 1 Phonics </a:t>
            </a:r>
            <a:endParaRPr lang="en-GB" sz="4000" u="sng" dirty="0">
              <a:latin typeface="Gill Sans MT" panose="020B0502020104020203" pitchFamily="34" charset="0"/>
            </a:endParaRPr>
          </a:p>
        </p:txBody>
      </p:sp>
    </p:spTree>
    <p:extLst>
      <p:ext uri="{BB962C8B-B14F-4D97-AF65-F5344CB8AC3E}">
        <p14:creationId xmlns:p14="http://schemas.microsoft.com/office/powerpoint/2010/main" val="2476998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300251" y="2577353"/>
            <a:ext cx="8584442" cy="3923931"/>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nSpc>
                <a:spcPct val="115000"/>
              </a:lnSpc>
              <a:spcAft>
                <a:spcPts val="0"/>
              </a:spcAft>
              <a:buNone/>
            </a:pPr>
            <a:r>
              <a:rPr lang="en-GB" sz="3000" dirty="0" smtClean="0">
                <a:latin typeface="Calibri"/>
                <a:ea typeface="Calibri"/>
                <a:cs typeface="Times New Roman"/>
              </a:rPr>
              <a:t>The National phonics screening check is a statutory assessment that was introduced in 2012 to all year 1 pupils and is a quick and easy check of the children’s phonics knowledge.</a:t>
            </a:r>
          </a:p>
          <a:p>
            <a:pPr marL="0" indent="0">
              <a:lnSpc>
                <a:spcPct val="115000"/>
              </a:lnSpc>
              <a:spcAft>
                <a:spcPts val="0"/>
              </a:spcAft>
              <a:buNone/>
            </a:pPr>
            <a:r>
              <a:rPr lang="en-GB" sz="3000" dirty="0" smtClean="0">
                <a:latin typeface="Calibri"/>
                <a:ea typeface="Calibri"/>
                <a:cs typeface="Times New Roman"/>
              </a:rPr>
              <a:t>All year 1 pupils will take the phonics screening check in 2016 during the week beginning </a:t>
            </a:r>
            <a:r>
              <a:rPr lang="en-GB" sz="3000" b="1" dirty="0" smtClean="0">
                <a:latin typeface="Calibri"/>
                <a:ea typeface="Calibri"/>
                <a:cs typeface="Times New Roman"/>
              </a:rPr>
              <a:t>13</a:t>
            </a:r>
            <a:r>
              <a:rPr lang="en-GB" sz="3000" b="1" baseline="30000" dirty="0" smtClean="0">
                <a:latin typeface="Calibri"/>
                <a:ea typeface="Calibri"/>
                <a:cs typeface="Times New Roman"/>
              </a:rPr>
              <a:t>th</a:t>
            </a:r>
            <a:r>
              <a:rPr lang="en-GB" sz="3000" b="1" dirty="0" smtClean="0">
                <a:latin typeface="Calibri"/>
                <a:ea typeface="Calibri"/>
                <a:cs typeface="Times New Roman"/>
              </a:rPr>
              <a:t> June.</a:t>
            </a:r>
            <a:endParaRPr lang="en-GB" sz="3000" b="1" dirty="0">
              <a:latin typeface="Calibri"/>
              <a:ea typeface="Calibri"/>
              <a:cs typeface="Times New Roman"/>
            </a:endParaRPr>
          </a:p>
        </p:txBody>
      </p:sp>
      <p:sp>
        <p:nvSpPr>
          <p:cNvPr id="12" name="Title 1"/>
          <p:cNvSpPr>
            <a:spLocks noGrp="1"/>
          </p:cNvSpPr>
          <p:nvPr>
            <p:ph type="title"/>
          </p:nvPr>
        </p:nvSpPr>
        <p:spPr>
          <a:xfrm>
            <a:off x="1279357" y="641880"/>
            <a:ext cx="8057147" cy="1325563"/>
          </a:xfrm>
        </p:spPr>
        <p:txBody>
          <a:bodyPr/>
          <a:lstStyle/>
          <a:p>
            <a:r>
              <a:rPr lang="en-GB" sz="4400" u="sng" dirty="0" smtClean="0">
                <a:latin typeface="Gill Sans MT" panose="020B0502020104020203" pitchFamily="34" charset="0"/>
              </a:rPr>
              <a:t>What is the phonics </a:t>
            </a:r>
            <a:br>
              <a:rPr lang="en-GB" sz="4400" u="sng" dirty="0" smtClean="0">
                <a:latin typeface="Gill Sans MT" panose="020B0502020104020203" pitchFamily="34" charset="0"/>
              </a:rPr>
            </a:br>
            <a:r>
              <a:rPr lang="en-GB" sz="4400" u="sng" dirty="0" smtClean="0">
                <a:latin typeface="Gill Sans MT" panose="020B0502020104020203" pitchFamily="34" charset="0"/>
              </a:rPr>
              <a:t>screening check?</a:t>
            </a:r>
            <a:endParaRPr lang="en-GB" sz="4400" u="sng" dirty="0">
              <a:latin typeface="Gill Sans MT" panose="020B0502020104020203" pitchFamily="34" charset="0"/>
            </a:endParaRPr>
          </a:p>
        </p:txBody>
      </p:sp>
    </p:spTree>
    <p:extLst>
      <p:ext uri="{BB962C8B-B14F-4D97-AF65-F5344CB8AC3E}">
        <p14:creationId xmlns:p14="http://schemas.microsoft.com/office/powerpoint/2010/main" val="2729176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ubtitle 2"/>
          <p:cNvSpPr txBox="1">
            <a:spLocks/>
          </p:cNvSpPr>
          <p:nvPr/>
        </p:nvSpPr>
        <p:spPr>
          <a:xfrm>
            <a:off x="259307" y="2577353"/>
            <a:ext cx="8516203" cy="3923931"/>
          </a:xfrm>
          <a:prstGeom prst="rect">
            <a:avLst/>
          </a:prstGeom>
        </p:spPr>
        <p:txBody>
          <a:bodyPr vert="horz" lIns="91440" tIns="45720" rIns="91440" bIns="45720" rtlCol="0">
            <a:normAutofit fontScale="77500" lnSpcReduction="20000"/>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a:lnSpc>
                <a:spcPct val="115000"/>
              </a:lnSpc>
            </a:pPr>
            <a:r>
              <a:rPr lang="en-GB" sz="2600" dirty="0" smtClean="0">
                <a:latin typeface="Calibri"/>
                <a:ea typeface="Calibri"/>
                <a:cs typeface="Times New Roman"/>
              </a:rPr>
              <a:t>It comprises of a list of 40 words and nonsense words. </a:t>
            </a:r>
          </a:p>
          <a:p>
            <a:pPr>
              <a:lnSpc>
                <a:spcPct val="115000"/>
              </a:lnSpc>
            </a:pPr>
            <a:r>
              <a:rPr lang="en-GB" sz="2600" dirty="0" smtClean="0">
                <a:latin typeface="Calibri"/>
                <a:ea typeface="Calibri"/>
                <a:cs typeface="Times New Roman"/>
              </a:rPr>
              <a:t>It will assess phonics skills and knowledge learnt through reception and year 1.</a:t>
            </a:r>
          </a:p>
          <a:p>
            <a:pPr>
              <a:lnSpc>
                <a:spcPct val="115000"/>
              </a:lnSpc>
            </a:pPr>
            <a:r>
              <a:rPr lang="en-GB" sz="2600" dirty="0" smtClean="0">
                <a:latin typeface="Calibri"/>
                <a:ea typeface="Calibri"/>
                <a:cs typeface="Times New Roman"/>
              </a:rPr>
              <a:t>Your child will read one to one with their teacher.</a:t>
            </a:r>
          </a:p>
          <a:p>
            <a:pPr>
              <a:lnSpc>
                <a:spcPct val="115000"/>
              </a:lnSpc>
            </a:pPr>
            <a:r>
              <a:rPr lang="en-GB" sz="2600" dirty="0" smtClean="0">
                <a:latin typeface="Calibri"/>
                <a:ea typeface="Calibri"/>
                <a:cs typeface="Times New Roman"/>
              </a:rPr>
              <a:t>Your child will read up to 4 words per page and the check will take around 15 minutes.</a:t>
            </a:r>
          </a:p>
          <a:p>
            <a:pPr>
              <a:lnSpc>
                <a:spcPct val="115000"/>
              </a:lnSpc>
            </a:pPr>
            <a:r>
              <a:rPr lang="en-GB" sz="2600" dirty="0" smtClean="0">
                <a:latin typeface="Calibri"/>
                <a:ea typeface="Calibri"/>
                <a:cs typeface="Times New Roman"/>
              </a:rPr>
              <a:t>They will be asked to ‘sound out’ a word and blend the sounds together.  The check is very similar to tasks the children already compete during phonics lessons. </a:t>
            </a:r>
          </a:p>
          <a:p>
            <a:pPr>
              <a:lnSpc>
                <a:spcPct val="115000"/>
              </a:lnSpc>
            </a:pPr>
            <a:endParaRPr lang="en-GB" sz="3000" dirty="0">
              <a:latin typeface="Calibri"/>
              <a:ea typeface="Calibri"/>
              <a:cs typeface="Times New Roman"/>
            </a:endParaRPr>
          </a:p>
        </p:txBody>
      </p:sp>
      <p:sp>
        <p:nvSpPr>
          <p:cNvPr id="12" name="Title 1"/>
          <p:cNvSpPr>
            <a:spLocks noGrp="1"/>
          </p:cNvSpPr>
          <p:nvPr>
            <p:ph type="title"/>
          </p:nvPr>
        </p:nvSpPr>
        <p:spPr>
          <a:xfrm>
            <a:off x="1279357" y="641880"/>
            <a:ext cx="8057147" cy="1325563"/>
          </a:xfrm>
        </p:spPr>
        <p:txBody>
          <a:bodyPr/>
          <a:lstStyle/>
          <a:p>
            <a:pPr algn="ctr"/>
            <a:r>
              <a:rPr lang="en-GB" sz="4000" u="sng" dirty="0" smtClean="0">
                <a:latin typeface="Gill Sans MT" panose="020B0502020104020203" pitchFamily="34" charset="0"/>
              </a:rPr>
              <a:t>What is in the phonics screening check?</a:t>
            </a:r>
            <a:endParaRPr lang="en-GB" sz="4000" u="sng" dirty="0">
              <a:latin typeface="Gill Sans MT" panose="020B0502020104020203" pitchFamily="34" charset="0"/>
            </a:endParaRPr>
          </a:p>
        </p:txBody>
      </p:sp>
    </p:spTree>
    <p:extLst>
      <p:ext uri="{BB962C8B-B14F-4D97-AF65-F5344CB8AC3E}">
        <p14:creationId xmlns:p14="http://schemas.microsoft.com/office/powerpoint/2010/main" val="1063714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993775" y="489694"/>
            <a:ext cx="8042276" cy="1336956"/>
          </a:xfrm>
        </p:spPr>
        <p:txBody>
          <a:bodyPr/>
          <a:lstStyle/>
          <a:p>
            <a:r>
              <a:rPr lang="en-GB" sz="4000" dirty="0" smtClean="0">
                <a:latin typeface="Gill Sans MT" panose="020B0502020104020203" pitchFamily="34" charset="0"/>
              </a:rPr>
              <a:t>      </a:t>
            </a:r>
            <a:r>
              <a:rPr lang="en-GB" sz="4000" u="sng" dirty="0" smtClean="0">
                <a:latin typeface="Gill Sans MT" panose="020B0502020104020203" pitchFamily="34" charset="0"/>
              </a:rPr>
              <a:t>What are nonsense words and why are they included?</a:t>
            </a:r>
            <a:endParaRPr lang="en-GB" sz="4000" u="sng" dirty="0">
              <a:latin typeface="Gill Sans MT" panose="020B0502020104020203" pitchFamily="34" charset="0"/>
            </a:endParaRPr>
          </a:p>
        </p:txBody>
      </p:sp>
      <p:sp>
        <p:nvSpPr>
          <p:cNvPr id="3" name="Content Placeholder 2"/>
          <p:cNvSpPr>
            <a:spLocks noGrp="1"/>
          </p:cNvSpPr>
          <p:nvPr>
            <p:ph idx="1"/>
          </p:nvPr>
        </p:nvSpPr>
        <p:spPr>
          <a:xfrm>
            <a:off x="713048" y="2070844"/>
            <a:ext cx="8042276" cy="4343400"/>
          </a:xfrm>
        </p:spPr>
        <p:txBody>
          <a:bodyPr/>
          <a:lstStyle/>
          <a:p>
            <a:pPr marL="0" indent="0">
              <a:buNone/>
            </a:pPr>
            <a:r>
              <a:rPr lang="en-GB" dirty="0" smtClean="0">
                <a:latin typeface="Gill Sans MT" panose="020B0502020104020203" pitchFamily="34" charset="0"/>
              </a:rPr>
              <a:t>These are words that are phonetically </a:t>
            </a:r>
            <a:r>
              <a:rPr lang="en-GB" dirty="0" err="1" smtClean="0">
                <a:latin typeface="Gill Sans MT" panose="020B0502020104020203" pitchFamily="34" charset="0"/>
              </a:rPr>
              <a:t>decodable</a:t>
            </a:r>
            <a:r>
              <a:rPr lang="en-GB" dirty="0" smtClean="0">
                <a:latin typeface="Gill Sans MT" panose="020B0502020104020203" pitchFamily="34" charset="0"/>
              </a:rPr>
              <a:t> but are not actual words with an associated meaning e.g. </a:t>
            </a:r>
            <a:r>
              <a:rPr lang="en-GB" dirty="0" err="1" smtClean="0">
                <a:latin typeface="Gill Sans MT" panose="020B0502020104020203" pitchFamily="34" charset="0"/>
              </a:rPr>
              <a:t>brip</a:t>
            </a:r>
            <a:r>
              <a:rPr lang="en-GB" dirty="0" smtClean="0">
                <a:latin typeface="Gill Sans MT" panose="020B0502020104020203" pitchFamily="34" charset="0"/>
              </a:rPr>
              <a:t>, </a:t>
            </a:r>
            <a:r>
              <a:rPr lang="en-GB" dirty="0" err="1" smtClean="0">
                <a:latin typeface="Gill Sans MT" panose="020B0502020104020203" pitchFamily="34" charset="0"/>
              </a:rPr>
              <a:t>sn</a:t>
            </a:r>
            <a:r>
              <a:rPr lang="en-GB" u="sng" dirty="0" err="1" smtClean="0">
                <a:latin typeface="Gill Sans MT" panose="020B0502020104020203" pitchFamily="34" charset="0"/>
              </a:rPr>
              <a:t>or</a:t>
            </a:r>
            <a:r>
              <a:rPr lang="en-GB" dirty="0" err="1" smtClean="0">
                <a:latin typeface="Gill Sans MT" panose="020B0502020104020203" pitchFamily="34" charset="0"/>
              </a:rPr>
              <a:t>b</a:t>
            </a:r>
            <a:r>
              <a:rPr lang="en-GB" dirty="0" smtClean="0">
                <a:latin typeface="Gill Sans MT" panose="020B0502020104020203" pitchFamily="34" charset="0"/>
              </a:rPr>
              <a:t>. </a:t>
            </a:r>
          </a:p>
          <a:p>
            <a:pPr marL="0" indent="0">
              <a:buNone/>
            </a:pPr>
            <a:r>
              <a:rPr lang="en-GB" dirty="0" smtClean="0">
                <a:latin typeface="Gill Sans MT" panose="020B0502020104020203" pitchFamily="34" charset="0"/>
              </a:rPr>
              <a:t>These words are included in the check specifically to assess whether children can decode a word using phonic skills and not their memory. </a:t>
            </a:r>
          </a:p>
          <a:p>
            <a:pPr marL="0" indent="0">
              <a:buNone/>
            </a:pPr>
            <a:r>
              <a:rPr lang="en-GB" dirty="0" smtClean="0">
                <a:latin typeface="Gill Sans MT" panose="020B0502020104020203" pitchFamily="34" charset="0"/>
              </a:rPr>
              <a:t>The nonsense words will be shown to the children with a picture of an alien.</a:t>
            </a:r>
          </a:p>
          <a:p>
            <a:pPr marL="0" indent="0">
              <a:buNone/>
            </a:pPr>
            <a:endParaRPr lang="en-GB" dirty="0">
              <a:latin typeface="Gill Sans MT" panose="020B0502020104020203" pitchFamily="34" charset="0"/>
            </a:endParaRPr>
          </a:p>
        </p:txBody>
      </p:sp>
      <p:pic>
        <p:nvPicPr>
          <p:cNvPr id="4" name="Picture 3"/>
          <p:cNvPicPr>
            <a:picLocks noChangeAspect="1"/>
          </p:cNvPicPr>
          <p:nvPr/>
        </p:nvPicPr>
        <p:blipFill>
          <a:blip r:embed="rId4"/>
          <a:stretch>
            <a:fillRect/>
          </a:stretch>
        </p:blipFill>
        <p:spPr>
          <a:xfrm>
            <a:off x="1823469" y="5210703"/>
            <a:ext cx="4167898" cy="1556739"/>
          </a:xfrm>
          <a:prstGeom prst="rect">
            <a:avLst/>
          </a:prstGeom>
        </p:spPr>
      </p:pic>
    </p:spTree>
    <p:extLst>
      <p:ext uri="{BB962C8B-B14F-4D97-AF65-F5344CB8AC3E}">
        <p14:creationId xmlns:p14="http://schemas.microsoft.com/office/powerpoint/2010/main" val="758187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461844" y="345977"/>
            <a:ext cx="6521381" cy="172486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endParaRPr lang="en-US" sz="7200" dirty="0">
              <a:solidFill>
                <a:srgbClr val="006699"/>
              </a:solidFill>
              <a:latin typeface="Gill Sans MT"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58" y="489694"/>
            <a:ext cx="160972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a:xfrm>
            <a:off x="549275" y="345976"/>
            <a:ext cx="8433950" cy="2409924"/>
          </a:xfrm>
        </p:spPr>
        <p:txBody>
          <a:bodyPr/>
          <a:lstStyle/>
          <a:p>
            <a:r>
              <a:rPr lang="en-GB" sz="4400" u="sng" dirty="0" smtClean="0">
                <a:latin typeface="Gill Sans MT" panose="020B0502020104020203" pitchFamily="34" charset="0"/>
              </a:rPr>
              <a:t/>
            </a:r>
            <a:br>
              <a:rPr lang="en-GB" sz="4400" u="sng" dirty="0" smtClean="0">
                <a:latin typeface="Gill Sans MT" panose="020B0502020104020203" pitchFamily="34" charset="0"/>
              </a:rPr>
            </a:br>
            <a:r>
              <a:rPr lang="en-GB" sz="4400" dirty="0" smtClean="0">
                <a:latin typeface="Gill Sans MT" panose="020B0502020104020203" pitchFamily="34" charset="0"/>
              </a:rPr>
              <a:t>         </a:t>
            </a:r>
            <a:r>
              <a:rPr lang="en-GB" sz="4400" u="sng" dirty="0" smtClean="0">
                <a:latin typeface="Gill Sans MT" panose="020B0502020104020203" pitchFamily="34" charset="0"/>
              </a:rPr>
              <a:t>How </a:t>
            </a:r>
            <a:r>
              <a:rPr lang="en-GB" sz="4400" u="sng" dirty="0">
                <a:latin typeface="Gill Sans MT" panose="020B0502020104020203" pitchFamily="34" charset="0"/>
              </a:rPr>
              <a:t>will the results from the </a:t>
            </a:r>
            <a:r>
              <a:rPr lang="en-GB" sz="4400" u="sng" dirty="0" smtClean="0">
                <a:latin typeface="Gill Sans MT" panose="020B0502020104020203" pitchFamily="34" charset="0"/>
              </a:rPr>
              <a:t/>
            </a:r>
            <a:br>
              <a:rPr lang="en-GB" sz="4400" u="sng" dirty="0" smtClean="0">
                <a:latin typeface="Gill Sans MT" panose="020B0502020104020203" pitchFamily="34" charset="0"/>
              </a:rPr>
            </a:br>
            <a:r>
              <a:rPr lang="en-GB" sz="4400" u="sng" dirty="0" smtClean="0">
                <a:latin typeface="Gill Sans MT" panose="020B0502020104020203" pitchFamily="34" charset="0"/>
              </a:rPr>
              <a:t>screening </a:t>
            </a:r>
            <a:r>
              <a:rPr lang="en-GB" sz="4400" u="sng" dirty="0">
                <a:latin typeface="Gill Sans MT" panose="020B0502020104020203" pitchFamily="34" charset="0"/>
              </a:rPr>
              <a:t>be used?</a:t>
            </a:r>
            <a:br>
              <a:rPr lang="en-GB" sz="4400" u="sng" dirty="0">
                <a:latin typeface="Gill Sans MT" panose="020B0502020104020203" pitchFamily="34" charset="0"/>
              </a:rPr>
            </a:br>
            <a:endParaRPr lang="en-GB" sz="4400" u="sng" dirty="0"/>
          </a:p>
        </p:txBody>
      </p:sp>
      <p:sp>
        <p:nvSpPr>
          <p:cNvPr id="4" name="Content Placeholder 3"/>
          <p:cNvSpPr>
            <a:spLocks noGrp="1"/>
          </p:cNvSpPr>
          <p:nvPr>
            <p:ph idx="1"/>
          </p:nvPr>
        </p:nvSpPr>
        <p:spPr>
          <a:xfrm>
            <a:off x="549275" y="2452961"/>
            <a:ext cx="8042276" cy="3490639"/>
          </a:xfrm>
        </p:spPr>
        <p:txBody>
          <a:bodyPr>
            <a:normAutofit/>
          </a:bodyPr>
          <a:lstStyle/>
          <a:p>
            <a:pPr marL="0" indent="0">
              <a:buNone/>
            </a:pPr>
            <a:r>
              <a:rPr lang="en-GB" sz="2600" dirty="0" smtClean="0">
                <a:latin typeface="Gill Sans MT" panose="020B0502020104020203" pitchFamily="34" charset="0"/>
              </a:rPr>
              <a:t>You will be informed of how your child has done in the screening check, towards the end of the summer term. </a:t>
            </a:r>
            <a:endParaRPr lang="en-GB" sz="2600" dirty="0">
              <a:latin typeface="Gill Sans MT" panose="020B0502020104020203" pitchFamily="34" charset="0"/>
            </a:endParaRPr>
          </a:p>
          <a:p>
            <a:pPr marL="0" indent="0">
              <a:buNone/>
            </a:pPr>
            <a:r>
              <a:rPr lang="en-GB" sz="2600" dirty="0" smtClean="0">
                <a:latin typeface="Gill Sans MT" panose="020B0502020104020203" pitchFamily="34" charset="0"/>
              </a:rPr>
              <a:t>The screening check will identify children who have phonic decoding skills below the level expected for the end of year 1 and who therefore need help. Children will then retake the assessment in year 2.              </a:t>
            </a:r>
          </a:p>
        </p:txBody>
      </p:sp>
    </p:spTree>
    <p:extLst>
      <p:ext uri="{BB962C8B-B14F-4D97-AF65-F5344CB8AC3E}">
        <p14:creationId xmlns:p14="http://schemas.microsoft.com/office/powerpoint/2010/main" val="4888726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13525</TotalTime>
  <Words>2331</Words>
  <Application>Microsoft Office PowerPoint</Application>
  <PresentationFormat>On-screen Show (4:3)</PresentationFormat>
  <Paragraphs>226</Paragraphs>
  <Slides>32</Slides>
  <Notes>32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Calibri</vt:lpstr>
      <vt:lpstr>Gill Sans MT</vt:lpstr>
      <vt:lpstr>News Gothic MT</vt:lpstr>
      <vt:lpstr>SassoonPrimaryInfant</vt:lpstr>
      <vt:lpstr>Times New Roman</vt:lpstr>
      <vt:lpstr>Wingdings 2</vt:lpstr>
      <vt:lpstr>Breeze</vt:lpstr>
      <vt:lpstr>PowerPoint Presentation</vt:lpstr>
      <vt:lpstr>Aims of the workshop</vt:lpstr>
      <vt:lpstr>Year 1 Reading expectations</vt:lpstr>
      <vt:lpstr>Year 1 writing expectations</vt:lpstr>
      <vt:lpstr>Year 1 Phonics </vt:lpstr>
      <vt:lpstr>What is the phonics  screening check?</vt:lpstr>
      <vt:lpstr>What is in the phonics screening check?</vt:lpstr>
      <vt:lpstr>      What are nonsense words and why are they included?</vt:lpstr>
      <vt:lpstr>          How will the results from the  screening be used? </vt:lpstr>
      <vt:lpstr>          How can I help my child?</vt:lpstr>
      <vt:lpstr>Useful websites</vt:lpstr>
      <vt:lpstr>Spelling, Punctuation &amp; Grammar</vt:lpstr>
      <vt:lpstr>What’s changed in the new curriculum?</vt:lpstr>
      <vt:lpstr>New curriculum expectations - Year 1</vt:lpstr>
      <vt:lpstr>New curriculum expectations - Year 2</vt:lpstr>
      <vt:lpstr>Vocabulary, Punctuation and Grammar Year 1 Curriculum Outline</vt:lpstr>
      <vt:lpstr>PowerPoint Presentation</vt:lpstr>
      <vt:lpstr>PowerPoint Presentation</vt:lpstr>
      <vt:lpstr>Spellings</vt:lpstr>
      <vt:lpstr>Spellings</vt:lpstr>
      <vt:lpstr>Assessment changes - 2016</vt:lpstr>
      <vt:lpstr>Spelling, Punctuation and Grammar Tests KS1</vt:lpstr>
      <vt:lpstr>Spelling, Punctuation and Grammar Tests KS1</vt:lpstr>
      <vt:lpstr>Spelling, Punctuation and Grammar Tests KS1</vt:lpstr>
      <vt:lpstr>Spelling, Punctuation and Grammar Tests KS1</vt:lpstr>
      <vt:lpstr>Spelling, Punctuation and Grammar Tests KS1</vt:lpstr>
      <vt:lpstr>Spelling, Punctuation and Grammar Tests KS1</vt:lpstr>
      <vt:lpstr>What do we do at school to improve writing?</vt:lpstr>
      <vt:lpstr>How can you help at home?</vt:lpstr>
      <vt:lpstr>How can you help at home?</vt:lpstr>
      <vt:lpstr>Useful Websites</vt:lpstr>
      <vt:lpstr>Questions?</vt:lpstr>
    </vt:vector>
  </TitlesOfParts>
  <Company>St Nicolas and St Mary CE Primary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Academy</dc:title>
  <dc:creator>David Etherton</dc:creator>
  <cp:lastModifiedBy>E Christy</cp:lastModifiedBy>
  <cp:revision>153</cp:revision>
  <cp:lastPrinted>2016-03-01T13:39:59Z</cp:lastPrinted>
  <dcterms:created xsi:type="dcterms:W3CDTF">2013-09-21T08:35:51Z</dcterms:created>
  <dcterms:modified xsi:type="dcterms:W3CDTF">2016-03-01T13:45:59Z</dcterms:modified>
</cp:coreProperties>
</file>