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57" r:id="rId2"/>
    <p:sldId id="290" r:id="rId3"/>
    <p:sldId id="287" r:id="rId4"/>
    <p:sldId id="261" r:id="rId5"/>
    <p:sldId id="273" r:id="rId6"/>
    <p:sldId id="277" r:id="rId7"/>
    <p:sldId id="297" r:id="rId8"/>
    <p:sldId id="298" r:id="rId9"/>
    <p:sldId id="265" r:id="rId10"/>
    <p:sldId id="299" r:id="rId11"/>
    <p:sldId id="300" r:id="rId12"/>
    <p:sldId id="288" r:id="rId13"/>
    <p:sldId id="302" r:id="rId14"/>
    <p:sldId id="304" r:id="rId15"/>
    <p:sldId id="310" r:id="rId16"/>
    <p:sldId id="278" r:id="rId17"/>
    <p:sldId id="274" r:id="rId18"/>
    <p:sldId id="291" r:id="rId19"/>
    <p:sldId id="307" r:id="rId20"/>
    <p:sldId id="306" r:id="rId21"/>
    <p:sldId id="305" r:id="rId22"/>
    <p:sldId id="308" r:id="rId23"/>
    <p:sldId id="309" r:id="rId24"/>
    <p:sldId id="263" r:id="rId25"/>
    <p:sldId id="269" r:id="rId26"/>
    <p:sldId id="296" r:id="rId27"/>
    <p:sldId id="295" r:id="rId28"/>
  </p:sldIdLst>
  <p:sldSz cx="9144000" cy="6858000" type="screen4x3"/>
  <p:notesSz cx="6662738" cy="98821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4" userDrawn="1">
          <p15:clr>
            <a:srgbClr val="A4A3A4"/>
          </p15:clr>
        </p15:guide>
        <p15:guide id="2" pos="209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ead" initials="H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BABC"/>
    <a:srgbClr val="FFCC00"/>
    <a:srgbClr val="006699"/>
    <a:srgbClr val="2C7C9F"/>
    <a:srgbClr val="898989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889" autoAdjust="0"/>
    <p:restoredTop sz="76321" autoAdjust="0"/>
  </p:normalViewPr>
  <p:slideViewPr>
    <p:cSldViewPr snapToGrid="0" snapToObjects="1">
      <p:cViewPr varScale="1">
        <p:scale>
          <a:sx n="56" d="100"/>
          <a:sy n="56" d="100"/>
        </p:scale>
        <p:origin x="116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04"/>
    </p:cViewPr>
  </p:sorterViewPr>
  <p:notesViewPr>
    <p:cSldViewPr snapToGrid="0" snapToObjects="1">
      <p:cViewPr>
        <p:scale>
          <a:sx n="100" d="100"/>
          <a:sy n="100" d="100"/>
        </p:scale>
        <p:origin x="-1632" y="-72"/>
      </p:cViewPr>
      <p:guideLst>
        <p:guide orient="horz" pos="3114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887186" cy="494109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4013" y="0"/>
            <a:ext cx="2887186" cy="494109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r">
              <a:defRPr sz="1200"/>
            </a:lvl1pPr>
          </a:lstStyle>
          <a:p>
            <a:fld id="{C876B5FA-2418-45BE-9B41-CC19B52FF5D4}" type="datetimeFigureOut">
              <a:rPr lang="en-GB" smtClean="0"/>
              <a:t>02/03/2017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9386363"/>
            <a:ext cx="2887186" cy="494109"/>
          </a:xfrm>
          <a:prstGeom prst="rect">
            <a:avLst/>
          </a:prstGeom>
        </p:spPr>
        <p:txBody>
          <a:bodyPr vert="horz" lIns="90452" tIns="45226" rIns="90452" bIns="4522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4013" y="9386363"/>
            <a:ext cx="2887186" cy="494109"/>
          </a:xfrm>
          <a:prstGeom prst="rect">
            <a:avLst/>
          </a:prstGeom>
        </p:spPr>
        <p:txBody>
          <a:bodyPr vert="horz" lIns="90452" tIns="45226" rIns="90452" bIns="45226" rtlCol="0" anchor="b"/>
          <a:lstStyle>
            <a:lvl1pPr algn="r">
              <a:defRPr sz="1200"/>
            </a:lvl1pPr>
          </a:lstStyle>
          <a:p>
            <a:fld id="{DD35454E-B65C-453D-BDE5-DEA1CAE80C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548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887186" cy="494109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4013" y="0"/>
            <a:ext cx="2887186" cy="494109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r">
              <a:defRPr sz="1200"/>
            </a:lvl1pPr>
          </a:lstStyle>
          <a:p>
            <a:fld id="{C1436E5D-7C1C-4E2A-BD01-32DF326F6FB1}" type="datetimeFigureOut">
              <a:rPr lang="en-GB" smtClean="0"/>
              <a:t>02/03/2017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2013" y="741363"/>
            <a:ext cx="4938712" cy="3705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52" tIns="45226" rIns="90452" bIns="45226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274" y="4694040"/>
            <a:ext cx="5330190" cy="4446985"/>
          </a:xfrm>
          <a:prstGeom prst="rect">
            <a:avLst/>
          </a:prstGeom>
        </p:spPr>
        <p:txBody>
          <a:bodyPr vert="horz" lIns="90452" tIns="45226" rIns="90452" bIns="4522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386363"/>
            <a:ext cx="2887186" cy="494109"/>
          </a:xfrm>
          <a:prstGeom prst="rect">
            <a:avLst/>
          </a:prstGeom>
        </p:spPr>
        <p:txBody>
          <a:bodyPr vert="horz" lIns="90452" tIns="45226" rIns="90452" bIns="4522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4013" y="9386363"/>
            <a:ext cx="2887186" cy="494109"/>
          </a:xfrm>
          <a:prstGeom prst="rect">
            <a:avLst/>
          </a:prstGeom>
        </p:spPr>
        <p:txBody>
          <a:bodyPr vert="horz" lIns="90452" tIns="45226" rIns="90452" bIns="45226" rtlCol="0" anchor="b"/>
          <a:lstStyle>
            <a:lvl1pPr algn="r">
              <a:defRPr sz="1200"/>
            </a:lvl1pPr>
          </a:lstStyle>
          <a:p>
            <a:fld id="{976D9B62-6394-4295-B56A-827ABB7442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562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D9B62-6394-4295-B56A-827ABB74420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2906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D9B62-6394-4295-B56A-827ABB74420F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7755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There is similarly</a:t>
            </a:r>
            <a:r>
              <a:rPr lang="en-GB" baseline="0" dirty="0" smtClean="0"/>
              <a:t> a heightened expectation of spelling. See </a:t>
            </a:r>
            <a:r>
              <a:rPr lang="en-GB" baseline="0" dirty="0" err="1" smtClean="0"/>
              <a:t>handouts</a:t>
            </a:r>
            <a:r>
              <a:rPr lang="en-GB" baseline="0" dirty="0" smtClean="0"/>
              <a:t> for particular spelling rules </a:t>
            </a:r>
            <a:r>
              <a:rPr lang="en-GB" baseline="0" dirty="0" err="1" smtClean="0"/>
              <a:t>etc</a:t>
            </a:r>
            <a:r>
              <a:rPr lang="en-GB" baseline="0" dirty="0" smtClean="0"/>
              <a:t> taught in each year group.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D9B62-6394-4295-B56A-827ABB74420F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5373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D9B62-6394-4295-B56A-827ABB74420F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61307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D9B62-6394-4295-B56A-827ABB74420F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5737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D9B62-6394-4295-B56A-827ABB74420F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7477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 smtClean="0"/>
              <a:t>Y5/6 discreet </a:t>
            </a:r>
            <a:r>
              <a:rPr lang="en-GB" baseline="0" dirty="0" err="1" smtClean="0"/>
              <a:t>SPaG</a:t>
            </a:r>
            <a:r>
              <a:rPr lang="en-GB" baseline="0" dirty="0" smtClean="0"/>
              <a:t> sessions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D9B62-6394-4295-B56A-827ABB74420F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7030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 smtClean="0">
                <a:latin typeface="Gill Sans MT" panose="020B0502020104020203" pitchFamily="34" charset="0"/>
              </a:rPr>
              <a:t>The English grammar, punctuation and spelling test was</a:t>
            </a:r>
          </a:p>
          <a:p>
            <a:r>
              <a:rPr lang="en-GB" sz="1200" dirty="0" smtClean="0">
                <a:latin typeface="Gill Sans MT" panose="020B0502020104020203" pitchFamily="34" charset="0"/>
              </a:rPr>
              <a:t>introduced in May 2013 as part of the KS2 SATs</a:t>
            </a:r>
          </a:p>
          <a:p>
            <a:r>
              <a:rPr lang="en-GB" sz="1200" dirty="0" smtClean="0">
                <a:latin typeface="Gill Sans MT" panose="020B0502020104020203" pitchFamily="34" charset="0"/>
              </a:rPr>
              <a:t>programme for Year 6 pupils, replacing the previous</a:t>
            </a:r>
          </a:p>
          <a:p>
            <a:r>
              <a:rPr lang="en-GB" sz="1200" dirty="0" smtClean="0">
                <a:latin typeface="Gill Sans MT" panose="020B0502020104020203" pitchFamily="34" charset="0"/>
              </a:rPr>
              <a:t>English writing test.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D9B62-6394-4295-B56A-827ABB74420F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758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Sample questions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D9B62-6394-4295-B56A-827ABB74420F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0347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Sample questions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D9B62-6394-4295-B56A-827ABB74420F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6662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Sample questions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D9B62-6394-4295-B56A-827ABB74420F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297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D9B62-6394-4295-B56A-827ABB74420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63181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Sample questions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D9B62-6394-4295-B56A-827ABB74420F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8149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Sample questions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D9B62-6394-4295-B56A-827ABB74420F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3540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Sample questions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D9B62-6394-4295-B56A-827ABB74420F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5845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D9B62-6394-4295-B56A-827ABB74420F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2906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D9B62-6394-4295-B56A-827ABB74420F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4071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D9B62-6394-4295-B56A-827ABB74420F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48737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D9B62-6394-4295-B56A-827ABB74420F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850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D9B62-6394-4295-B56A-827ABB74420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5822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 2012, Mr Gove introduced the SPAG test. “…we want to make sure that</a:t>
            </a:r>
            <a:r>
              <a:rPr lang="en-GB" baseline="0" dirty="0" smtClean="0"/>
              <a:t> when children leave primary school they are confident in grammar, punctuation and spelling. The test will ensure that primary schools place a stronger focus on the teaching of these skills than in previous years.”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The new curriculum expects children to tackle</a:t>
            </a:r>
            <a:r>
              <a:rPr lang="en-GB" baseline="0" dirty="0" smtClean="0"/>
              <a:t> more challenging grammar earlier on, for example subordination and co-ordination is now in year 2 when it used to be in year 4. </a:t>
            </a:r>
          </a:p>
          <a:p>
            <a:r>
              <a:rPr lang="en-GB" baseline="0" dirty="0" smtClean="0"/>
              <a:t>The terminology will also be shared in further slides and we have prepared a booklet for you to take away and use/look at home.</a:t>
            </a:r>
          </a:p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D9B62-6394-4295-B56A-827ABB74420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2906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These</a:t>
            </a:r>
            <a:r>
              <a:rPr lang="en-GB" baseline="0" dirty="0" smtClean="0"/>
              <a:t> slides contain some of the statutory objectives for each year group and are detailed in the </a:t>
            </a:r>
            <a:r>
              <a:rPr lang="en-GB" baseline="0" dirty="0" err="1" smtClean="0"/>
              <a:t>handout</a:t>
            </a:r>
            <a:r>
              <a:rPr lang="en-GB" baseline="0" dirty="0" smtClean="0"/>
              <a:t> – KS2 Vocabulary, Grammar and Punctuation Progression.</a:t>
            </a:r>
          </a:p>
          <a:p>
            <a:endParaRPr lang="en-GB" baseline="0" dirty="0" smtClean="0"/>
          </a:p>
          <a:p>
            <a:r>
              <a:rPr lang="en-GB" baseline="0" dirty="0" smtClean="0"/>
              <a:t>Note: There is now the expectation that to be ‘on track’ in writing (ARE) your child should be using their year group expectations as well as all previous year group levels.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D9B62-6394-4295-B56A-827ABB74420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4430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D9B62-6394-4295-B56A-827ABB74420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04596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D9B62-6394-4295-B56A-827ABB74420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17812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D9B62-6394-4295-B56A-827ABB74420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018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Often</a:t>
            </a:r>
            <a:r>
              <a:rPr lang="en-GB" baseline="0" dirty="0" smtClean="0"/>
              <a:t> we are still reminding children all the way through KS2 about CL and FS rules. As you can see it is expected that these skills are at a Y1 level. If children are still omitting the basics it is clearly much harder for them to be ‘on track’.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D9B62-6394-4295-B56A-827ABB74420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927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54AE-1C1C-BB43-9512-5A1DDE340F3A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6C88-3EA1-F140-AAA8-0335659D0E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54AE-1C1C-BB43-9512-5A1DDE340F3A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6C88-3EA1-F140-AAA8-0335659D0E5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54AE-1C1C-BB43-9512-5A1DDE340F3A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6C88-3EA1-F140-AAA8-0335659D0E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54AE-1C1C-BB43-9512-5A1DDE340F3A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6C88-3EA1-F140-AAA8-0335659D0E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54AE-1C1C-BB43-9512-5A1DDE340F3A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6C88-3EA1-F140-AAA8-0335659D0E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54AE-1C1C-BB43-9512-5A1DDE340F3A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6C88-3EA1-F140-AAA8-0335659D0E5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54AE-1C1C-BB43-9512-5A1DDE340F3A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6C88-3EA1-F140-AAA8-0335659D0E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54AE-1C1C-BB43-9512-5A1DDE340F3A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6C88-3EA1-F140-AAA8-0335659D0E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54AE-1C1C-BB43-9512-5A1DDE340F3A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6C88-3EA1-F140-AAA8-0335659D0E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54AE-1C1C-BB43-9512-5A1DDE340F3A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6C88-3EA1-F140-AAA8-0335659D0E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54AE-1C1C-BB43-9512-5A1DDE340F3A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6C88-3EA1-F140-AAA8-0335659D0E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54AE-1C1C-BB43-9512-5A1DDE340F3A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6C88-3EA1-F140-AAA8-0335659D0E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A2854AE-1C1C-BB43-9512-5A1DDE340F3A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6A766C88-3EA1-F140-AAA8-0335659D0E5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://www.bbc.co.uk/bitesize/ks2/english/spelling_grammar/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esources.woodlands-junior.kent.sch.uk/interactive/literacy2.htm" TargetMode="External"/><Relationship Id="rId5" Type="http://schemas.openxmlformats.org/officeDocument/2006/relationships/hyperlink" Target="http://www.topmarks.co.uk/" TargetMode="External"/><Relationship Id="rId4" Type="http://schemas.openxmlformats.org/officeDocument/2006/relationships/hyperlink" Target="http://www.funenglishgames.com/grammargames.html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461845" y="345977"/>
            <a:ext cx="5759283" cy="17248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9600" dirty="0" smtClean="0">
                <a:solidFill>
                  <a:srgbClr val="006699"/>
                </a:solidFill>
                <a:latin typeface="Gill Sans MT" pitchFamily="34" charset="0"/>
              </a:rPr>
              <a:t>Welcome</a:t>
            </a:r>
            <a:endParaRPr lang="en-US" sz="9600" dirty="0">
              <a:solidFill>
                <a:srgbClr val="006699"/>
              </a:solidFill>
              <a:latin typeface="Gill Sans MT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58" y="489694"/>
            <a:ext cx="1609725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Subtitle 2"/>
          <p:cNvSpPr txBox="1">
            <a:spLocks/>
          </p:cNvSpPr>
          <p:nvPr/>
        </p:nvSpPr>
        <p:spPr>
          <a:xfrm>
            <a:off x="518058" y="2577353"/>
            <a:ext cx="8081193" cy="38720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1600" dirty="0">
              <a:solidFill>
                <a:srgbClr val="006699"/>
              </a:solidFill>
              <a:latin typeface="Gill Sans MT" pitchFamily="34" charset="0"/>
            </a:endParaRPr>
          </a:p>
          <a:p>
            <a:pPr marL="0" indent="0" algn="ctr">
              <a:buNone/>
            </a:pPr>
            <a:endParaRPr lang="en-US" sz="1600" dirty="0" smtClean="0">
              <a:solidFill>
                <a:srgbClr val="006699"/>
              </a:solidFill>
              <a:latin typeface="Gill Sans MT" pitchFamily="34" charset="0"/>
            </a:endParaRPr>
          </a:p>
          <a:p>
            <a:pPr marL="0" indent="0" algn="ctr">
              <a:buNone/>
            </a:pPr>
            <a:endParaRPr lang="en-US" sz="1600" dirty="0">
              <a:solidFill>
                <a:srgbClr val="006699"/>
              </a:solidFill>
              <a:latin typeface="Gill Sans MT" pitchFamily="34" charset="0"/>
            </a:endParaRPr>
          </a:p>
          <a:p>
            <a:pPr marL="0" indent="0" algn="ctr">
              <a:buNone/>
            </a:pPr>
            <a:endParaRPr lang="en-US" sz="1600" dirty="0" smtClean="0">
              <a:solidFill>
                <a:srgbClr val="006699"/>
              </a:solidFill>
              <a:latin typeface="Gill Sans MT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42429" y="2891466"/>
            <a:ext cx="768559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Gill Sans MT" panose="020B0502020104020203" pitchFamily="34" charset="0"/>
              </a:rPr>
              <a:t>Key Stage 2 Parent Workshop: English</a:t>
            </a:r>
            <a:endParaRPr lang="en-GB" sz="54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91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461844" y="345977"/>
            <a:ext cx="6521381" cy="17248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7200" dirty="0">
              <a:solidFill>
                <a:srgbClr val="006699"/>
              </a:solidFill>
              <a:latin typeface="Gill Sans MT" pitchFamily="34" charset="0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1322921" y="2577353"/>
            <a:ext cx="6498159" cy="39239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endParaRPr lang="en-GB" sz="40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27648" y="158002"/>
            <a:ext cx="8057147" cy="596030"/>
          </a:xfrm>
        </p:spPr>
        <p:txBody>
          <a:bodyPr/>
          <a:lstStyle/>
          <a:p>
            <a:pPr algn="ctr"/>
            <a:r>
              <a:rPr lang="en-GB" sz="3200" dirty="0" smtClean="0">
                <a:latin typeface="Gill Sans MT" panose="020B0502020104020203" pitchFamily="34" charset="0"/>
              </a:rPr>
              <a:t>Punctuation Progression Key Stage 2 </a:t>
            </a:r>
            <a:endParaRPr lang="en-GB" sz="3200" dirty="0">
              <a:latin typeface="Gill Sans MT" panose="020B0502020104020203" pitchFamily="34" charset="0"/>
            </a:endParaRPr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3136900" y="3535363"/>
            <a:ext cx="6862763" cy="770731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648" y="754032"/>
            <a:ext cx="8156721" cy="5918465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505" y="278675"/>
            <a:ext cx="714108" cy="701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22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461844" y="345977"/>
            <a:ext cx="6521381" cy="17248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7200" dirty="0">
              <a:solidFill>
                <a:srgbClr val="006699"/>
              </a:solidFill>
              <a:latin typeface="Gill Sans MT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58" y="489694"/>
            <a:ext cx="1609725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Subtitle 2"/>
          <p:cNvSpPr txBox="1">
            <a:spLocks/>
          </p:cNvSpPr>
          <p:nvPr/>
        </p:nvSpPr>
        <p:spPr>
          <a:xfrm>
            <a:off x="1322921" y="2577353"/>
            <a:ext cx="6498159" cy="39239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endParaRPr lang="en-GB" sz="40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43426" y="199386"/>
            <a:ext cx="8057147" cy="884601"/>
          </a:xfrm>
        </p:spPr>
        <p:txBody>
          <a:bodyPr/>
          <a:lstStyle/>
          <a:p>
            <a:pPr algn="ctr"/>
            <a:r>
              <a:rPr lang="en-GB" dirty="0" smtClean="0">
                <a:latin typeface="Gill Sans MT" panose="020B0502020104020203" pitchFamily="34" charset="0"/>
              </a:rPr>
              <a:t>Spellings: Year 3 &amp; 4</a:t>
            </a: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71613" y="26146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38088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6475" y="1590496"/>
            <a:ext cx="6434583" cy="4502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994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461844" y="345977"/>
            <a:ext cx="6521381" cy="17248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7200" dirty="0">
              <a:solidFill>
                <a:srgbClr val="006699"/>
              </a:solidFill>
              <a:latin typeface="Gill Sans MT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58" y="489694"/>
            <a:ext cx="1609725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Subtitle 2"/>
          <p:cNvSpPr txBox="1">
            <a:spLocks/>
          </p:cNvSpPr>
          <p:nvPr/>
        </p:nvSpPr>
        <p:spPr>
          <a:xfrm>
            <a:off x="1322921" y="2577353"/>
            <a:ext cx="6498159" cy="39239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endParaRPr lang="en-GB" sz="40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43426" y="199386"/>
            <a:ext cx="8057147" cy="884601"/>
          </a:xfrm>
        </p:spPr>
        <p:txBody>
          <a:bodyPr/>
          <a:lstStyle/>
          <a:p>
            <a:pPr algn="ctr"/>
            <a:r>
              <a:rPr lang="en-GB" dirty="0" smtClean="0">
                <a:latin typeface="Gill Sans MT" panose="020B0502020104020203" pitchFamily="34" charset="0"/>
              </a:rPr>
              <a:t>Spellings: Year 5 &amp; 6</a:t>
            </a: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71613" y="26146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38088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66457" y="1590496"/>
            <a:ext cx="6634116" cy="4464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340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461844" y="345977"/>
            <a:ext cx="6521381" cy="17248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7200" dirty="0">
              <a:solidFill>
                <a:srgbClr val="006699"/>
              </a:solidFill>
              <a:latin typeface="Gill Sans MT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58" y="489694"/>
            <a:ext cx="1609725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Subtitle 2"/>
          <p:cNvSpPr txBox="1">
            <a:spLocks/>
          </p:cNvSpPr>
          <p:nvPr/>
        </p:nvSpPr>
        <p:spPr>
          <a:xfrm>
            <a:off x="1322921" y="2577353"/>
            <a:ext cx="6498159" cy="39239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endParaRPr lang="en-GB" sz="40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322920" y="395668"/>
            <a:ext cx="8057147" cy="884601"/>
          </a:xfrm>
        </p:spPr>
        <p:txBody>
          <a:bodyPr/>
          <a:lstStyle/>
          <a:p>
            <a:pPr algn="ctr"/>
            <a:r>
              <a:rPr lang="en-GB" dirty="0" smtClean="0">
                <a:latin typeface="Gill Sans MT" panose="020B0502020104020203" pitchFamily="34" charset="0"/>
              </a:rPr>
              <a:t>Writing Composition</a:t>
            </a: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71613" y="26146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38088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655747" y="2193661"/>
            <a:ext cx="7832506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9250" lvl="0" indent="-349250" defTabSz="914400">
              <a:spcBef>
                <a:spcPts val="2000"/>
              </a:spcBef>
              <a:buClr>
                <a:srgbClr val="2C7C9F">
                  <a:lumMod val="60000"/>
                  <a:lumOff val="40000"/>
                </a:srgbClr>
              </a:buClr>
              <a:buSzPct val="110000"/>
              <a:buFont typeface="Wingdings 2" pitchFamily="18" charset="2"/>
              <a:buChar char=""/>
            </a:pPr>
            <a:r>
              <a:rPr lang="en-GB" sz="2000" dirty="0" smtClean="0">
                <a:latin typeface="Gill Sans MT" panose="020B0502020104020203" pitchFamily="34" charset="0"/>
              </a:rPr>
              <a:t>Within the new curriculum, there are no set genres that must be taught in each year group.  As a school, we have decided how genres are distributed to ensure progression of skills e.g. each year group covers narrative writing and information writing.</a:t>
            </a:r>
          </a:p>
          <a:p>
            <a:pPr marL="349250" lvl="0" indent="-349250" defTabSz="914400">
              <a:spcBef>
                <a:spcPts val="2000"/>
              </a:spcBef>
              <a:buClr>
                <a:srgbClr val="2C7C9F">
                  <a:lumMod val="60000"/>
                  <a:lumOff val="40000"/>
                </a:srgbClr>
              </a:buClr>
              <a:buSzPct val="110000"/>
              <a:buFont typeface="Wingdings 2" pitchFamily="18" charset="2"/>
              <a:buChar char=""/>
            </a:pPr>
            <a:r>
              <a:rPr lang="en-GB" sz="2000" dirty="0" smtClean="0">
                <a:latin typeface="Gill Sans MT" panose="020B0502020104020203" pitchFamily="34" charset="0"/>
              </a:rPr>
              <a:t>Skills such as development of vocabulary, creating atmosphere, considering an audience, paragraph use and editing draft work are developed across the key stage. </a:t>
            </a:r>
          </a:p>
          <a:p>
            <a:pPr marL="349250" lvl="0" indent="-349250" defTabSz="914400">
              <a:spcBef>
                <a:spcPts val="2000"/>
              </a:spcBef>
              <a:buClr>
                <a:srgbClr val="2C7C9F">
                  <a:lumMod val="60000"/>
                  <a:lumOff val="40000"/>
                </a:srgbClr>
              </a:buClr>
              <a:buSzPct val="110000"/>
              <a:buFont typeface="Wingdings 2" pitchFamily="18" charset="2"/>
              <a:buChar char=""/>
            </a:pPr>
            <a:r>
              <a:rPr lang="en-GB" sz="2000" dirty="0" smtClean="0">
                <a:latin typeface="Gill Sans MT" panose="020B0502020104020203" pitchFamily="34" charset="0"/>
              </a:rPr>
              <a:t>Years 3 – 5 teachers will make an end of year judgement for each child based on key objectives for their year group.</a:t>
            </a:r>
            <a:endParaRPr lang="en-GB" sz="2000" dirty="0">
              <a:latin typeface="Gill Sans MT" panose="020B0502020104020203" pitchFamily="34" charset="0"/>
            </a:endParaRPr>
          </a:p>
          <a:p>
            <a:pPr marL="349250" lvl="0" indent="-349250" defTabSz="914400">
              <a:spcBef>
                <a:spcPts val="2000"/>
              </a:spcBef>
              <a:buClr>
                <a:srgbClr val="2C7C9F">
                  <a:lumMod val="60000"/>
                  <a:lumOff val="40000"/>
                </a:srgbClr>
              </a:buClr>
              <a:buSzPct val="110000"/>
              <a:buFont typeface="Wingdings 2" pitchFamily="18" charset="2"/>
              <a:buChar char=""/>
            </a:pPr>
            <a:r>
              <a:rPr lang="en-GB" sz="2000" dirty="0" smtClean="0">
                <a:latin typeface="Gill Sans MT" panose="020B0502020104020203" pitchFamily="34" charset="0"/>
              </a:rPr>
              <a:t>Year 6 have been issued with a government produced ‘Interim Framework’ of assessment to be used this year.  Children must achieve </a:t>
            </a:r>
            <a:r>
              <a:rPr lang="en-GB" sz="2000" b="1" dirty="0" smtClean="0">
                <a:latin typeface="Gill Sans MT" panose="020B0502020104020203" pitchFamily="34" charset="0"/>
              </a:rPr>
              <a:t>ALL </a:t>
            </a:r>
            <a:r>
              <a:rPr lang="en-GB" sz="2000" dirty="0" smtClean="0">
                <a:latin typeface="Gill Sans MT" panose="020B0502020104020203" pitchFamily="34" charset="0"/>
              </a:rPr>
              <a:t>bullet points to be assessed as working at the expected standard.</a:t>
            </a:r>
            <a:endParaRPr lang="en-GB" sz="20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811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461844" y="345977"/>
            <a:ext cx="6521381" cy="17248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7200" dirty="0">
              <a:solidFill>
                <a:srgbClr val="006699"/>
              </a:solidFill>
              <a:latin typeface="Gill Sans MT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58" y="489694"/>
            <a:ext cx="1609725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Subtitle 2"/>
          <p:cNvSpPr txBox="1">
            <a:spLocks/>
          </p:cNvSpPr>
          <p:nvPr/>
        </p:nvSpPr>
        <p:spPr>
          <a:xfrm>
            <a:off x="1322921" y="2577353"/>
            <a:ext cx="6498159" cy="39239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endParaRPr lang="en-GB" sz="40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279357" y="204014"/>
            <a:ext cx="8057147" cy="1325563"/>
          </a:xfrm>
        </p:spPr>
        <p:txBody>
          <a:bodyPr/>
          <a:lstStyle/>
          <a:p>
            <a:pPr algn="ctr"/>
            <a:r>
              <a:rPr lang="en-GB" dirty="0" smtClean="0">
                <a:latin typeface="Gill Sans MT" panose="020B0502020104020203" pitchFamily="34" charset="0"/>
              </a:rPr>
              <a:t>Year 6 Writing Expectations</a:t>
            </a: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31630" y="2119524"/>
            <a:ext cx="8909994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latin typeface="Gill Sans MT" panose="020B0502020104020203" pitchFamily="34" charset="0"/>
              </a:rPr>
              <a:t>Working at the expected standard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Gill Sans MT" panose="020B0502020104020203" pitchFamily="34" charset="0"/>
              </a:rPr>
              <a:t>The pupil can write for a range of purposes and audiences (including writing a short story):</a:t>
            </a:r>
          </a:p>
          <a:p>
            <a:r>
              <a:rPr lang="en-GB" sz="1600" dirty="0">
                <a:latin typeface="Gill Sans MT" panose="020B0502020104020203" pitchFamily="34" charset="0"/>
              </a:rPr>
              <a:t>• creating atmosphere, and integrating dialogue to convey character and advance</a:t>
            </a:r>
          </a:p>
          <a:p>
            <a:r>
              <a:rPr lang="en-GB" sz="1600" dirty="0">
                <a:latin typeface="Gill Sans MT" panose="020B0502020104020203" pitchFamily="34" charset="0"/>
              </a:rPr>
              <a:t>the action</a:t>
            </a:r>
          </a:p>
          <a:p>
            <a:r>
              <a:rPr lang="en-GB" sz="1600" dirty="0">
                <a:latin typeface="Gill Sans MT" panose="020B0502020104020203" pitchFamily="34" charset="0"/>
              </a:rPr>
              <a:t>• selecting vocabulary and grammatical structures that reflect the level of formality</a:t>
            </a:r>
          </a:p>
          <a:p>
            <a:r>
              <a:rPr lang="en-GB" sz="1600" dirty="0">
                <a:latin typeface="Gill Sans MT" panose="020B0502020104020203" pitchFamily="34" charset="0"/>
              </a:rPr>
              <a:t>required mostly correctly</a:t>
            </a:r>
          </a:p>
          <a:p>
            <a:r>
              <a:rPr lang="en-GB" sz="1600" dirty="0">
                <a:latin typeface="Gill Sans MT" panose="020B0502020104020203" pitchFamily="34" charset="0"/>
              </a:rPr>
              <a:t>• using a range of cohesive devices*, including adverbials, within and across sentences</a:t>
            </a:r>
          </a:p>
          <a:p>
            <a:r>
              <a:rPr lang="en-GB" sz="1600" dirty="0">
                <a:latin typeface="Gill Sans MT" panose="020B0502020104020203" pitchFamily="34" charset="0"/>
              </a:rPr>
              <a:t>and paragraphs</a:t>
            </a:r>
          </a:p>
          <a:p>
            <a:r>
              <a:rPr lang="en-GB" sz="1600" dirty="0">
                <a:latin typeface="Gill Sans MT" panose="020B0502020104020203" pitchFamily="34" charset="0"/>
              </a:rPr>
              <a:t>• using passive and modal verbs mostly appropriately</a:t>
            </a:r>
          </a:p>
          <a:p>
            <a:r>
              <a:rPr lang="en-GB" sz="1600" dirty="0">
                <a:latin typeface="Gill Sans MT" panose="020B0502020104020203" pitchFamily="34" charset="0"/>
              </a:rPr>
              <a:t>• using a wide range of clause structures, sometimes varying their position within the</a:t>
            </a:r>
          </a:p>
          <a:p>
            <a:r>
              <a:rPr lang="en-GB" sz="1600" dirty="0">
                <a:latin typeface="Gill Sans MT" panose="020B0502020104020203" pitchFamily="34" charset="0"/>
              </a:rPr>
              <a:t>sentence</a:t>
            </a:r>
          </a:p>
          <a:p>
            <a:r>
              <a:rPr lang="en-GB" sz="1600" dirty="0">
                <a:latin typeface="Gill Sans MT" panose="020B0502020104020203" pitchFamily="34" charset="0"/>
              </a:rPr>
              <a:t>• using adverbs, preposition phrases and expanded noun phrases effectively to add</a:t>
            </a:r>
          </a:p>
          <a:p>
            <a:r>
              <a:rPr lang="en-GB" sz="1600" dirty="0">
                <a:latin typeface="Gill Sans MT" panose="020B0502020104020203" pitchFamily="34" charset="0"/>
              </a:rPr>
              <a:t>detail, qualification and precision</a:t>
            </a:r>
          </a:p>
          <a:p>
            <a:r>
              <a:rPr lang="en-GB" sz="1600" dirty="0">
                <a:latin typeface="Gill Sans MT" panose="020B0502020104020203" pitchFamily="34" charset="0"/>
              </a:rPr>
              <a:t>• using inverted commas, commas for clarity, and punctuation for parenthesis mostly</a:t>
            </a:r>
          </a:p>
          <a:p>
            <a:r>
              <a:rPr lang="en-GB" sz="1600" dirty="0">
                <a:latin typeface="Gill Sans MT" panose="020B0502020104020203" pitchFamily="34" charset="0"/>
              </a:rPr>
              <a:t>correctly, and making some correct use of semi-colons, dashes, colons and hyphens</a:t>
            </a:r>
          </a:p>
          <a:p>
            <a:r>
              <a:rPr lang="en-GB" sz="1600" dirty="0">
                <a:latin typeface="Gill Sans MT" panose="020B0502020104020203" pitchFamily="34" charset="0"/>
              </a:rPr>
              <a:t>• spelling most words correctly* (years 5 and 6)</a:t>
            </a:r>
          </a:p>
          <a:p>
            <a:r>
              <a:rPr lang="en-GB" sz="1600" dirty="0">
                <a:latin typeface="Gill Sans MT" panose="020B0502020104020203" pitchFamily="34" charset="0"/>
              </a:rPr>
              <a:t>• maintaining legibility, fluency and speed in handwriting through choosing whether</a:t>
            </a:r>
          </a:p>
          <a:p>
            <a:r>
              <a:rPr lang="en-GB" sz="1600" dirty="0">
                <a:latin typeface="Gill Sans MT" panose="020B0502020104020203" pitchFamily="34" charset="0"/>
              </a:rPr>
              <a:t>or not to join specific letters.</a:t>
            </a:r>
          </a:p>
        </p:txBody>
      </p:sp>
    </p:spTree>
    <p:extLst>
      <p:ext uri="{BB962C8B-B14F-4D97-AF65-F5344CB8AC3E}">
        <p14:creationId xmlns:p14="http://schemas.microsoft.com/office/powerpoint/2010/main" val="4120032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we teach writing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Scaffolded</a:t>
            </a:r>
            <a:r>
              <a:rPr lang="en-GB" dirty="0" smtClean="0"/>
              <a:t> Writing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Independent Big Write (assessment)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Free Choice Independent (assessment)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Proof-reading and editing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174" y="19051"/>
            <a:ext cx="1609725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 descr="Image result for help up hands child clipart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6429" y="1461238"/>
            <a:ext cx="1325061" cy="137085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https://encrypted-tbn1.gstatic.com/images?q=tbn:ANd9GcRdYZwjKTlt6I1Mnnt7DJH0zBe9d2GWBFAka5B1Y1-b3UeNlt2poJTNmA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867" y="2718386"/>
            <a:ext cx="1076058" cy="1314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Name. writing pens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3975" y="4032448"/>
            <a:ext cx="1202390" cy="14039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14525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461844" y="345977"/>
            <a:ext cx="6521381" cy="17248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7200" dirty="0">
              <a:solidFill>
                <a:srgbClr val="006699"/>
              </a:solidFill>
              <a:latin typeface="Gill Sans MT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58" y="489694"/>
            <a:ext cx="1609725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Subtitle 2"/>
          <p:cNvSpPr txBox="1">
            <a:spLocks/>
          </p:cNvSpPr>
          <p:nvPr/>
        </p:nvSpPr>
        <p:spPr>
          <a:xfrm>
            <a:off x="1322921" y="2577353"/>
            <a:ext cx="6498159" cy="39239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endParaRPr lang="en-GB" sz="40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279357" y="641880"/>
            <a:ext cx="8057147" cy="1325563"/>
          </a:xfrm>
        </p:spPr>
        <p:txBody>
          <a:bodyPr/>
          <a:lstStyle/>
          <a:p>
            <a:pPr algn="ctr"/>
            <a:r>
              <a:rPr lang="en-GB" dirty="0" smtClean="0">
                <a:latin typeface="Gill Sans MT" panose="020B0502020104020203" pitchFamily="34" charset="0"/>
              </a:rPr>
              <a:t>What do we do at school to improve writing?</a:t>
            </a: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18414" y="2119629"/>
            <a:ext cx="824057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Gill Sans MT" panose="020B0502020104020203" pitchFamily="34" charset="0"/>
              </a:rPr>
              <a:t>• </a:t>
            </a:r>
            <a:r>
              <a:rPr lang="en-GB" sz="2200" dirty="0" smtClean="0">
                <a:latin typeface="Gill Sans MT" panose="020B0502020104020203" pitchFamily="34" charset="0"/>
              </a:rPr>
              <a:t>Grammar </a:t>
            </a:r>
            <a:r>
              <a:rPr lang="en-GB" sz="2200" dirty="0">
                <a:latin typeface="Gill Sans MT" panose="020B0502020104020203" pitchFamily="34" charset="0"/>
              </a:rPr>
              <a:t>and punctuation are explicitly taught and practised in English lessons, and then applied in the children’s own writing. </a:t>
            </a:r>
            <a:endParaRPr lang="en-GB" sz="2200" dirty="0" smtClean="0">
              <a:latin typeface="Gill Sans MT" panose="020B0502020104020203" pitchFamily="34" charset="0"/>
            </a:endParaRPr>
          </a:p>
          <a:p>
            <a:endParaRPr lang="en-GB" sz="2200" dirty="0" smtClean="0">
              <a:latin typeface="Gill Sans MT" panose="020B0502020104020203" pitchFamily="34" charset="0"/>
            </a:endParaRPr>
          </a:p>
          <a:p>
            <a:r>
              <a:rPr lang="en-GB" sz="2200" dirty="0" smtClean="0">
                <a:latin typeface="Gill Sans MT" panose="020B0502020104020203" pitchFamily="34" charset="0"/>
              </a:rPr>
              <a:t>• </a:t>
            </a:r>
            <a:r>
              <a:rPr lang="en-GB" sz="2200" dirty="0">
                <a:latin typeface="Gill Sans MT" panose="020B0502020104020203" pitchFamily="34" charset="0"/>
              </a:rPr>
              <a:t>Spelling patterns and general rules are taught and practised </a:t>
            </a:r>
            <a:r>
              <a:rPr lang="en-GB" sz="2200" dirty="0" smtClean="0">
                <a:latin typeface="Gill Sans MT" panose="020B0502020104020203" pitchFamily="34" charset="0"/>
              </a:rPr>
              <a:t>often with </a:t>
            </a:r>
            <a:r>
              <a:rPr lang="en-GB" sz="2200" dirty="0">
                <a:latin typeface="Gill Sans MT" panose="020B0502020104020203" pitchFamily="34" charset="0"/>
              </a:rPr>
              <a:t>weekly spelling tests. </a:t>
            </a:r>
            <a:endParaRPr lang="en-GB" sz="2200" dirty="0" smtClean="0">
              <a:latin typeface="Gill Sans MT" panose="020B0502020104020203" pitchFamily="34" charset="0"/>
            </a:endParaRPr>
          </a:p>
          <a:p>
            <a:endParaRPr lang="en-GB" sz="2200" dirty="0" smtClean="0">
              <a:latin typeface="Gill Sans MT" panose="020B0502020104020203" pitchFamily="34" charset="0"/>
            </a:endParaRPr>
          </a:p>
          <a:p>
            <a:r>
              <a:rPr lang="en-GB" sz="2200" dirty="0" smtClean="0">
                <a:latin typeface="Gill Sans MT" panose="020B0502020104020203" pitchFamily="34" charset="0"/>
              </a:rPr>
              <a:t>• </a:t>
            </a:r>
            <a:r>
              <a:rPr lang="en-GB" sz="2200" dirty="0">
                <a:latin typeface="Gill Sans MT" panose="020B0502020104020203" pitchFamily="34" charset="0"/>
              </a:rPr>
              <a:t>Regular opportunities to write at length (</a:t>
            </a:r>
            <a:r>
              <a:rPr lang="en-GB" sz="2200" dirty="0" smtClean="0">
                <a:latin typeface="Gill Sans MT" panose="020B0502020104020203" pitchFamily="34" charset="0"/>
              </a:rPr>
              <a:t>including the </a:t>
            </a:r>
            <a:r>
              <a:rPr lang="en-GB" sz="2200" dirty="0">
                <a:latin typeface="Gill Sans MT" panose="020B0502020104020203" pitchFamily="34" charset="0"/>
              </a:rPr>
              <a:t>‘Big Write’) and ongoing teacher assessment of writing. </a:t>
            </a:r>
            <a:endParaRPr lang="en-GB" sz="2200" dirty="0" smtClean="0">
              <a:latin typeface="Gill Sans MT" panose="020B0502020104020203" pitchFamily="34" charset="0"/>
            </a:endParaRPr>
          </a:p>
          <a:p>
            <a:endParaRPr lang="en-GB" sz="2200" dirty="0" smtClean="0">
              <a:latin typeface="Gill Sans MT" panose="020B0502020104020203" pitchFamily="34" charset="0"/>
            </a:endParaRPr>
          </a:p>
          <a:p>
            <a:r>
              <a:rPr lang="en-GB" sz="2200" dirty="0" smtClean="0">
                <a:latin typeface="Gill Sans MT" panose="020B0502020104020203" pitchFamily="34" charset="0"/>
              </a:rPr>
              <a:t>• </a:t>
            </a:r>
            <a:r>
              <a:rPr lang="en-GB" sz="2200" dirty="0">
                <a:latin typeface="Gill Sans MT" panose="020B0502020104020203" pitchFamily="34" charset="0"/>
              </a:rPr>
              <a:t>Children’s individual writing </a:t>
            </a:r>
            <a:r>
              <a:rPr lang="en-GB" sz="2200" dirty="0" smtClean="0">
                <a:latin typeface="Gill Sans MT" panose="020B0502020104020203" pitchFamily="34" charset="0"/>
              </a:rPr>
              <a:t>targets. </a:t>
            </a:r>
          </a:p>
          <a:p>
            <a:endParaRPr lang="en-GB" sz="2200" dirty="0" smtClean="0">
              <a:latin typeface="Gill Sans MT" panose="020B0502020104020203" pitchFamily="34" charset="0"/>
            </a:endParaRPr>
          </a:p>
          <a:p>
            <a:r>
              <a:rPr lang="en-GB" sz="2200" dirty="0" smtClean="0">
                <a:latin typeface="Gill Sans MT" panose="020B0502020104020203" pitchFamily="34" charset="0"/>
              </a:rPr>
              <a:t>• </a:t>
            </a:r>
            <a:r>
              <a:rPr lang="en-GB" sz="2200" dirty="0">
                <a:latin typeface="Gill Sans MT" panose="020B0502020104020203" pitchFamily="34" charset="0"/>
              </a:rPr>
              <a:t>Writing skills applied across the </a:t>
            </a:r>
            <a:r>
              <a:rPr lang="en-GB" sz="2200" dirty="0" smtClean="0">
                <a:latin typeface="Gill Sans MT" panose="020B0502020104020203" pitchFamily="34" charset="0"/>
              </a:rPr>
              <a:t>Curriculum</a:t>
            </a:r>
            <a:r>
              <a:rPr lang="en-GB" sz="2200" dirty="0">
                <a:latin typeface="Gill Sans MT" panose="020B0502020104020203" pitchFamily="34" charset="0"/>
              </a:rPr>
              <a:t> </a:t>
            </a:r>
            <a:r>
              <a:rPr lang="en-GB" sz="2200" dirty="0" smtClean="0">
                <a:latin typeface="Gill Sans MT" panose="020B0502020104020203" pitchFamily="34" charset="0"/>
              </a:rPr>
              <a:t>(e.g. RE, Topic, Science).</a:t>
            </a:r>
            <a:endParaRPr lang="en-GB" sz="22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337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461844" y="345977"/>
            <a:ext cx="6521381" cy="17248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7200" dirty="0">
              <a:solidFill>
                <a:srgbClr val="006699"/>
              </a:solidFill>
              <a:latin typeface="Gill Sans MT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58" y="489694"/>
            <a:ext cx="1609725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Subtitle 2"/>
          <p:cNvSpPr txBox="1">
            <a:spLocks/>
          </p:cNvSpPr>
          <p:nvPr/>
        </p:nvSpPr>
        <p:spPr>
          <a:xfrm>
            <a:off x="1322921" y="2577353"/>
            <a:ext cx="6498159" cy="39239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endParaRPr lang="en-GB" sz="40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279357" y="204014"/>
            <a:ext cx="8057147" cy="1325563"/>
          </a:xfrm>
        </p:spPr>
        <p:txBody>
          <a:bodyPr/>
          <a:lstStyle/>
          <a:p>
            <a:pPr algn="ctr"/>
            <a:r>
              <a:rPr lang="en-GB" dirty="0" smtClean="0">
                <a:latin typeface="Gill Sans MT" panose="020B0502020104020203" pitchFamily="34" charset="0"/>
              </a:rPr>
              <a:t>Assessment changes - 2016</a:t>
            </a: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2505" y="2127075"/>
            <a:ext cx="8506327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Gill Sans MT" panose="020B0502020104020203" pitchFamily="34" charset="0"/>
              </a:rPr>
              <a:t>Assessment changes </a:t>
            </a:r>
            <a:r>
              <a:rPr lang="en-GB" sz="2400" dirty="0" smtClean="0">
                <a:latin typeface="Gill Sans MT" panose="020B0502020104020203" pitchFamily="34" charset="0"/>
              </a:rPr>
              <a:t>– 2016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Gill Sans MT" panose="020B0502020104020203" pitchFamily="34" charset="0"/>
              </a:rPr>
              <a:t>At the end of Key Stage 2 (Year 6), there are 3 tests for English. These are: Reading, Spelling and Punctuation &amp; Grammar.</a:t>
            </a:r>
            <a:endParaRPr lang="en-GB" sz="2400" dirty="0">
              <a:latin typeface="Gill Sans MT" panose="020B0502020104020203" pitchFamily="34" charset="0"/>
            </a:endParaRPr>
          </a:p>
          <a:p>
            <a:r>
              <a:rPr lang="en-GB" sz="2400" dirty="0" smtClean="0">
                <a:latin typeface="Gill Sans MT" panose="020B0502020104020203" pitchFamily="34" charset="0"/>
              </a:rPr>
              <a:t>• In </a:t>
            </a:r>
            <a:r>
              <a:rPr lang="en-GB" sz="2400" dirty="0">
                <a:latin typeface="Gill Sans MT" panose="020B0502020104020203" pitchFamily="34" charset="0"/>
              </a:rPr>
              <a:t>line with the </a:t>
            </a:r>
            <a:r>
              <a:rPr lang="en-GB" sz="2400" dirty="0" smtClean="0">
                <a:latin typeface="Gill Sans MT" panose="020B0502020104020203" pitchFamily="34" charset="0"/>
              </a:rPr>
              <a:t>raised </a:t>
            </a:r>
            <a:r>
              <a:rPr lang="en-GB" sz="2400" dirty="0">
                <a:latin typeface="Gill Sans MT" panose="020B0502020104020203" pitchFamily="34" charset="0"/>
              </a:rPr>
              <a:t>expectations, </a:t>
            </a:r>
            <a:r>
              <a:rPr lang="en-GB" sz="2400" dirty="0" smtClean="0">
                <a:latin typeface="Gill Sans MT" panose="020B0502020104020203" pitchFamily="34" charset="0"/>
              </a:rPr>
              <a:t>these tests are at the new curriculum level and will be sat for the first time in May 2016</a:t>
            </a:r>
            <a:r>
              <a:rPr lang="en-GB" sz="2400" dirty="0">
                <a:latin typeface="Gill Sans MT" panose="020B0502020104020203" pitchFamily="34" charset="0"/>
              </a:rPr>
              <a:t>.</a:t>
            </a:r>
          </a:p>
          <a:p>
            <a:r>
              <a:rPr lang="en-GB" sz="2400" b="1" dirty="0">
                <a:latin typeface="Gill Sans MT" panose="020B0502020104020203" pitchFamily="34" charset="0"/>
              </a:rPr>
              <a:t>• For your child to do well in the </a:t>
            </a:r>
            <a:r>
              <a:rPr lang="en-GB" sz="2400" b="1" dirty="0" err="1">
                <a:latin typeface="Gill Sans MT" panose="020B0502020104020203" pitchFamily="34" charset="0"/>
              </a:rPr>
              <a:t>SPaG</a:t>
            </a:r>
            <a:r>
              <a:rPr lang="en-GB" sz="2400" b="1" dirty="0">
                <a:latin typeface="Gill Sans MT" panose="020B0502020104020203" pitchFamily="34" charset="0"/>
              </a:rPr>
              <a:t> tests, they don’t</a:t>
            </a:r>
          </a:p>
          <a:p>
            <a:r>
              <a:rPr lang="en-GB" sz="2400" b="1" dirty="0">
                <a:latin typeface="Gill Sans MT" panose="020B0502020104020203" pitchFamily="34" charset="0"/>
              </a:rPr>
              <a:t>just have to be good at writing; they also need a technical</a:t>
            </a:r>
          </a:p>
          <a:p>
            <a:r>
              <a:rPr lang="en-GB" sz="2400" b="1" dirty="0">
                <a:latin typeface="Gill Sans MT" panose="020B0502020104020203" pitchFamily="34" charset="0"/>
              </a:rPr>
              <a:t>understanding of how the English language works,</a:t>
            </a:r>
          </a:p>
          <a:p>
            <a:r>
              <a:rPr lang="en-GB" sz="2400" b="1" dirty="0">
                <a:latin typeface="Gill Sans MT" panose="020B0502020104020203" pitchFamily="34" charset="0"/>
              </a:rPr>
              <a:t>including the correct grammatical terminology</a:t>
            </a:r>
            <a:r>
              <a:rPr lang="en-GB" sz="2400" b="1" dirty="0" smtClean="0">
                <a:latin typeface="Gill Sans MT" panose="020B0502020104020203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Gill Sans MT" panose="020B0502020104020203" pitchFamily="34" charset="0"/>
              </a:rPr>
              <a:t>Writing is assessed by the class teacher and not covered by a test.</a:t>
            </a:r>
          </a:p>
          <a:p>
            <a:endParaRPr lang="en-GB" sz="2800" dirty="0" smtClean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055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461844" y="345977"/>
            <a:ext cx="6521381" cy="17248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7200" dirty="0">
              <a:solidFill>
                <a:srgbClr val="006699"/>
              </a:solidFill>
              <a:latin typeface="Gill Sans MT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59" y="489694"/>
            <a:ext cx="1181788" cy="1160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591540" y="297659"/>
            <a:ext cx="7391685" cy="1325563"/>
          </a:xfrm>
        </p:spPr>
        <p:txBody>
          <a:bodyPr/>
          <a:lstStyle/>
          <a:p>
            <a:pPr algn="ctr"/>
            <a:r>
              <a:rPr lang="en-GB" sz="4400" dirty="0" smtClean="0">
                <a:latin typeface="Gill Sans MT" panose="020B0502020104020203" pitchFamily="34" charset="0"/>
              </a:rPr>
              <a:t>Punctuation and Grammar Test </a:t>
            </a:r>
            <a:endParaRPr lang="en-GB" sz="4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7775" y="1671540"/>
            <a:ext cx="6648450" cy="20193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52550" y="4087690"/>
            <a:ext cx="65436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996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461844" y="345977"/>
            <a:ext cx="6521381" cy="17248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7200" dirty="0">
              <a:solidFill>
                <a:srgbClr val="006699"/>
              </a:solidFill>
              <a:latin typeface="Gill Sans MT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59" y="489694"/>
            <a:ext cx="1181788" cy="1160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591540" y="297659"/>
            <a:ext cx="7391685" cy="1325563"/>
          </a:xfrm>
        </p:spPr>
        <p:txBody>
          <a:bodyPr/>
          <a:lstStyle/>
          <a:p>
            <a:pPr algn="ctr"/>
            <a:r>
              <a:rPr lang="en-GB" sz="4400" dirty="0" smtClean="0">
                <a:latin typeface="Gill Sans MT" panose="020B0502020104020203" pitchFamily="34" charset="0"/>
              </a:rPr>
              <a:t>Punctuation and Grammar Test </a:t>
            </a:r>
            <a:endParaRPr lang="en-GB" sz="4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059" y="3011366"/>
            <a:ext cx="6400800" cy="36957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12352" y="1672684"/>
            <a:ext cx="6724650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535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7783" y="780941"/>
            <a:ext cx="6529080" cy="998655"/>
          </a:xfrm>
        </p:spPr>
        <p:txBody>
          <a:bodyPr/>
          <a:lstStyle/>
          <a:p>
            <a:pPr algn="r"/>
            <a:r>
              <a:rPr lang="en-GB" sz="5200" dirty="0" smtClean="0">
                <a:latin typeface="Gill Sans MT" panose="020B0502020104020203" pitchFamily="34" charset="0"/>
              </a:rPr>
              <a:t>Aims of the workshop</a:t>
            </a:r>
            <a:endParaRPr lang="en-GB" sz="5200" dirty="0">
              <a:latin typeface="Gill Sans MT" panose="020B05020201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588" y="2070844"/>
            <a:ext cx="8042276" cy="414745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Gill Sans MT" panose="020B0502020104020203" pitchFamily="34" charset="0"/>
              </a:rPr>
              <a:t>The main aims of this workshop are to:</a:t>
            </a:r>
          </a:p>
          <a:p>
            <a:pPr lvl="0"/>
            <a:r>
              <a:rPr lang="en-GB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Inform parents of the current </a:t>
            </a:r>
            <a:r>
              <a:rPr lang="en-GB" dirty="0">
                <a:solidFill>
                  <a:schemeClr val="tx1"/>
                </a:solidFill>
                <a:latin typeface="Gill Sans MT" panose="020B0502020104020203" pitchFamily="34" charset="0"/>
              </a:rPr>
              <a:t>curriculum expectations for grammar, punctuation and spelling for key stage </a:t>
            </a:r>
            <a:r>
              <a:rPr lang="en-GB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2 (years 3 -6)</a:t>
            </a:r>
          </a:p>
          <a:p>
            <a:pPr lvl="0"/>
            <a:r>
              <a:rPr lang="en-GB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Inform parents about how we are approaching writing composition in the school</a:t>
            </a:r>
            <a:endParaRPr lang="en-GB" dirty="0">
              <a:solidFill>
                <a:schemeClr val="tx1"/>
              </a:solidFill>
              <a:latin typeface="Gill Sans MT" panose="020B0502020104020203" pitchFamily="34" charset="0"/>
            </a:endParaRPr>
          </a:p>
          <a:p>
            <a:pPr lvl="0"/>
            <a:r>
              <a:rPr lang="en-GB" dirty="0">
                <a:solidFill>
                  <a:schemeClr val="tx1"/>
                </a:solidFill>
                <a:latin typeface="Gill Sans MT" panose="020B0502020104020203" pitchFamily="34" charset="0"/>
              </a:rPr>
              <a:t>Provide an overview of </a:t>
            </a:r>
            <a:r>
              <a:rPr lang="en-GB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end of key stage assessments for English</a:t>
            </a:r>
            <a:endParaRPr lang="en-GB" dirty="0">
              <a:solidFill>
                <a:schemeClr val="tx1"/>
              </a:solidFill>
              <a:latin typeface="Gill Sans MT" panose="020B0502020104020203" pitchFamily="34" charset="0"/>
            </a:endParaRPr>
          </a:p>
          <a:p>
            <a:pPr lvl="0"/>
            <a:r>
              <a:rPr lang="en-GB" dirty="0">
                <a:solidFill>
                  <a:schemeClr val="tx1"/>
                </a:solidFill>
                <a:latin typeface="Gill Sans MT" panose="020B0502020104020203" pitchFamily="34" charset="0"/>
              </a:rPr>
              <a:t>Offer ideas about how you can support </a:t>
            </a:r>
            <a:r>
              <a:rPr lang="en-GB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and encourage your </a:t>
            </a:r>
            <a:r>
              <a:rPr lang="en-GB" dirty="0">
                <a:solidFill>
                  <a:schemeClr val="tx1"/>
                </a:solidFill>
                <a:latin typeface="Gill Sans MT" panose="020B0502020104020203" pitchFamily="34" charset="0"/>
              </a:rPr>
              <a:t>child in their </a:t>
            </a:r>
            <a:r>
              <a:rPr lang="en-GB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reading and writing </a:t>
            </a:r>
            <a:r>
              <a:rPr lang="en-GB" dirty="0">
                <a:solidFill>
                  <a:schemeClr val="tx1"/>
                </a:solidFill>
                <a:latin typeface="Gill Sans MT" panose="020B0502020104020203" pitchFamily="34" charset="0"/>
              </a:rPr>
              <a:t>at home</a:t>
            </a:r>
            <a:r>
              <a:rPr lang="en-GB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.</a:t>
            </a:r>
            <a:endParaRPr lang="en-GB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58" y="489694"/>
            <a:ext cx="1609725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446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461844" y="345977"/>
            <a:ext cx="6521381" cy="17248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7200" dirty="0">
              <a:solidFill>
                <a:srgbClr val="006699"/>
              </a:solidFill>
              <a:latin typeface="Gill Sans MT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59" y="489694"/>
            <a:ext cx="1181788" cy="1160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591540" y="297659"/>
            <a:ext cx="7391685" cy="1325563"/>
          </a:xfrm>
        </p:spPr>
        <p:txBody>
          <a:bodyPr/>
          <a:lstStyle/>
          <a:p>
            <a:pPr algn="ctr"/>
            <a:r>
              <a:rPr lang="en-GB" sz="4400" dirty="0" smtClean="0">
                <a:latin typeface="Gill Sans MT" panose="020B0502020104020203" pitchFamily="34" charset="0"/>
              </a:rPr>
              <a:t>Punctuation and Grammar Test </a:t>
            </a:r>
            <a:endParaRPr lang="en-GB" sz="4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363" y="3704126"/>
            <a:ext cx="5282346" cy="293638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81526" y="1428749"/>
            <a:ext cx="5501699" cy="312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718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461844" y="345977"/>
            <a:ext cx="6521381" cy="17248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7200" dirty="0">
              <a:solidFill>
                <a:srgbClr val="006699"/>
              </a:solidFill>
              <a:latin typeface="Gill Sans MT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59" y="489694"/>
            <a:ext cx="1181788" cy="1160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591540" y="297659"/>
            <a:ext cx="7391685" cy="1325563"/>
          </a:xfrm>
        </p:spPr>
        <p:txBody>
          <a:bodyPr/>
          <a:lstStyle/>
          <a:p>
            <a:pPr algn="ctr"/>
            <a:r>
              <a:rPr lang="en-GB" sz="4400" dirty="0" smtClean="0">
                <a:latin typeface="Gill Sans MT" panose="020B0502020104020203" pitchFamily="34" charset="0"/>
              </a:rPr>
              <a:t>Punctuation and Grammar Test </a:t>
            </a:r>
            <a:endParaRPr lang="en-GB" sz="4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4823" y="3946281"/>
            <a:ext cx="4996962" cy="267484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16294" y="1671540"/>
            <a:ext cx="6686550" cy="244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449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461844" y="345977"/>
            <a:ext cx="6521381" cy="17248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7200" dirty="0">
              <a:solidFill>
                <a:srgbClr val="006699"/>
              </a:solidFill>
              <a:latin typeface="Gill Sans MT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59" y="489694"/>
            <a:ext cx="1181788" cy="1160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591540" y="297659"/>
            <a:ext cx="7391685" cy="1325563"/>
          </a:xfrm>
        </p:spPr>
        <p:txBody>
          <a:bodyPr/>
          <a:lstStyle/>
          <a:p>
            <a:pPr algn="ctr"/>
            <a:r>
              <a:rPr lang="en-GB" sz="4400" dirty="0" smtClean="0">
                <a:latin typeface="Gill Sans MT" panose="020B0502020104020203" pitchFamily="34" charset="0"/>
              </a:rPr>
              <a:t>Punctuation and Grammar Test </a:t>
            </a:r>
            <a:endParaRPr lang="en-GB" sz="4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9847" y="4284354"/>
            <a:ext cx="6037019" cy="234916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0971" y="1611890"/>
            <a:ext cx="5707306" cy="2581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609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461844" y="345977"/>
            <a:ext cx="6521381" cy="17248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7200" dirty="0">
              <a:solidFill>
                <a:srgbClr val="006699"/>
              </a:solidFill>
              <a:latin typeface="Gill Sans MT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59" y="489694"/>
            <a:ext cx="1181788" cy="1160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591540" y="297659"/>
            <a:ext cx="7391685" cy="1325563"/>
          </a:xfrm>
        </p:spPr>
        <p:txBody>
          <a:bodyPr/>
          <a:lstStyle/>
          <a:p>
            <a:pPr algn="ctr"/>
            <a:r>
              <a:rPr lang="en-GB" sz="4400" dirty="0" smtClean="0">
                <a:latin typeface="Gill Sans MT" panose="020B0502020104020203" pitchFamily="34" charset="0"/>
              </a:rPr>
              <a:t>Punctuation and Grammar Test </a:t>
            </a:r>
            <a:endParaRPr lang="en-GB" sz="4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9854" y="4433887"/>
            <a:ext cx="6686550" cy="20097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91090" y="1671540"/>
            <a:ext cx="5664079" cy="2876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061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461844" y="345977"/>
            <a:ext cx="6521381" cy="17248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6000" dirty="0">
              <a:solidFill>
                <a:srgbClr val="006699"/>
              </a:solidFill>
              <a:latin typeface="Gill Sans MT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58" y="489694"/>
            <a:ext cx="1609725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Subtitle 2"/>
          <p:cNvSpPr txBox="1">
            <a:spLocks/>
          </p:cNvSpPr>
          <p:nvPr/>
        </p:nvSpPr>
        <p:spPr>
          <a:xfrm>
            <a:off x="1322921" y="2577353"/>
            <a:ext cx="6498159" cy="39239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endParaRPr lang="en-GB" sz="40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85750" y="341630"/>
            <a:ext cx="10515600" cy="1325563"/>
          </a:xfrm>
        </p:spPr>
        <p:txBody>
          <a:bodyPr/>
          <a:lstStyle/>
          <a:p>
            <a:pPr algn="ctr"/>
            <a:r>
              <a:rPr lang="en-GB" dirty="0" smtClean="0">
                <a:latin typeface="Gill Sans MT" panose="020B0502020104020203" pitchFamily="34" charset="0"/>
              </a:rPr>
              <a:t>How can you help at home?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561873" y="2671565"/>
            <a:ext cx="8076800" cy="4362991"/>
          </a:xfrm>
        </p:spPr>
        <p:txBody>
          <a:bodyPr>
            <a:noAutofit/>
          </a:bodyPr>
          <a:lstStyle/>
          <a:p>
            <a:pPr marL="342900" indent="-160338">
              <a:defRPr/>
            </a:pPr>
            <a:r>
              <a:rPr lang="en-GB" sz="2200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Practise </a:t>
            </a:r>
            <a:r>
              <a:rPr lang="en-GB" sz="2200" dirty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and learn weekly spelling lists – make it fun</a:t>
            </a:r>
            <a:r>
              <a:rPr lang="en-GB" sz="2200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!</a:t>
            </a:r>
            <a:endParaRPr lang="en-GB" sz="2200" dirty="0">
              <a:solidFill>
                <a:schemeClr val="bg2">
                  <a:lumMod val="10000"/>
                </a:schemeClr>
              </a:solidFill>
              <a:latin typeface="Gill Sans MT" panose="020B0502020104020203" pitchFamily="34" charset="0"/>
            </a:endParaRPr>
          </a:p>
          <a:p>
            <a:pPr marL="342900" indent="-160338">
              <a:defRPr/>
            </a:pPr>
            <a:r>
              <a:rPr lang="en-GB" sz="2200" dirty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Encourage opportunities for writing, such as letters to family or friends, shopping lists, </a:t>
            </a:r>
            <a:r>
              <a:rPr lang="en-GB" sz="2200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stories </a:t>
            </a:r>
            <a:r>
              <a:rPr lang="en-GB" sz="2200" dirty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or poems</a:t>
            </a:r>
            <a:r>
              <a:rPr lang="en-GB" sz="2200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.</a:t>
            </a:r>
            <a:endParaRPr lang="en-GB" sz="2200" dirty="0">
              <a:solidFill>
                <a:schemeClr val="bg2">
                  <a:lumMod val="10000"/>
                </a:schemeClr>
              </a:solidFill>
              <a:latin typeface="Gill Sans MT" panose="020B0502020104020203" pitchFamily="34" charset="0"/>
            </a:endParaRPr>
          </a:p>
          <a:p>
            <a:pPr marL="342900" indent="-160338">
              <a:defRPr/>
            </a:pPr>
            <a:r>
              <a:rPr lang="en-GB" sz="2200" dirty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Write together – be a good role model for writing</a:t>
            </a:r>
            <a:r>
              <a:rPr lang="en-GB" sz="2200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.</a:t>
            </a:r>
            <a:endParaRPr lang="en-GB" sz="2200" dirty="0">
              <a:solidFill>
                <a:schemeClr val="bg2">
                  <a:lumMod val="10000"/>
                </a:schemeClr>
              </a:solidFill>
              <a:latin typeface="Gill Sans MT" panose="020B0502020104020203" pitchFamily="34" charset="0"/>
            </a:endParaRPr>
          </a:p>
          <a:p>
            <a:pPr marL="342900" indent="-160338">
              <a:defRPr/>
            </a:pPr>
            <a:r>
              <a:rPr lang="en-GB" sz="2200" dirty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Encourage use of a dictionary to check </a:t>
            </a:r>
            <a:r>
              <a:rPr lang="en-GB" sz="2200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spelling and a thesaurus to extend vocabulary.</a:t>
            </a:r>
            <a:endParaRPr lang="en-GB" sz="2200" dirty="0">
              <a:solidFill>
                <a:schemeClr val="bg2">
                  <a:lumMod val="10000"/>
                </a:schemeClr>
              </a:solidFill>
              <a:latin typeface="Gill Sans MT" panose="020B0502020104020203" pitchFamily="34" charset="0"/>
            </a:endParaRPr>
          </a:p>
          <a:p>
            <a:endParaRPr lang="en-GB" sz="22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342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461844" y="345977"/>
            <a:ext cx="6521381" cy="17248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7200" dirty="0">
              <a:solidFill>
                <a:srgbClr val="006699"/>
              </a:solidFill>
              <a:latin typeface="Gill Sans MT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58" y="489694"/>
            <a:ext cx="1609725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Subtitle 2"/>
          <p:cNvSpPr txBox="1">
            <a:spLocks/>
          </p:cNvSpPr>
          <p:nvPr/>
        </p:nvSpPr>
        <p:spPr>
          <a:xfrm>
            <a:off x="1322921" y="2577353"/>
            <a:ext cx="6498159" cy="39239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endParaRPr lang="en-GB" sz="40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749870" y="256547"/>
            <a:ext cx="7394130" cy="1325563"/>
          </a:xfrm>
        </p:spPr>
        <p:txBody>
          <a:bodyPr/>
          <a:lstStyle/>
          <a:p>
            <a:pPr algn="ctr"/>
            <a:r>
              <a:rPr lang="en-GB" dirty="0" smtClean="0">
                <a:latin typeface="Gill Sans MT" panose="020B0502020104020203" pitchFamily="34" charset="0"/>
              </a:rPr>
              <a:t>How can you help at home?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43468" y="2070844"/>
            <a:ext cx="7586132" cy="4351338"/>
          </a:xfrm>
        </p:spPr>
        <p:txBody>
          <a:bodyPr>
            <a:normAutofit fontScale="77500" lnSpcReduction="20000"/>
          </a:bodyPr>
          <a:lstStyle/>
          <a:p>
            <a:pPr marL="182562" indent="0">
              <a:buNone/>
              <a:defRPr/>
            </a:pPr>
            <a:r>
              <a:rPr lang="en-GB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Continued:</a:t>
            </a:r>
            <a:endParaRPr lang="en-GB" dirty="0">
              <a:solidFill>
                <a:schemeClr val="bg2">
                  <a:lumMod val="10000"/>
                </a:schemeClr>
              </a:solidFill>
              <a:latin typeface="Gill Sans MT" panose="020B0502020104020203" pitchFamily="34" charset="0"/>
            </a:endParaRPr>
          </a:p>
          <a:p>
            <a:pPr marL="342900" indent="-160338">
              <a:defRPr/>
            </a:pPr>
            <a:r>
              <a:rPr lang="en-GB" dirty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Remember that good readers become good writers! </a:t>
            </a:r>
            <a:r>
              <a:rPr lang="en-GB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Identify </a:t>
            </a:r>
            <a:r>
              <a:rPr lang="en-GB" dirty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writing features when reading (e.g. vocabulary, sentence structure, punctuation</a:t>
            </a:r>
            <a:r>
              <a:rPr lang="en-GB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).</a:t>
            </a:r>
          </a:p>
          <a:p>
            <a:pPr marL="342900" indent="-160338">
              <a:defRPr/>
            </a:pPr>
            <a:endParaRPr lang="en-GB" dirty="0">
              <a:solidFill>
                <a:schemeClr val="bg2">
                  <a:lumMod val="10000"/>
                </a:schemeClr>
              </a:solidFill>
              <a:latin typeface="Gill Sans MT" panose="020B0502020104020203" pitchFamily="34" charset="0"/>
            </a:endParaRPr>
          </a:p>
          <a:p>
            <a:pPr marL="342900" indent="-160338">
              <a:defRPr/>
            </a:pPr>
            <a:r>
              <a:rPr lang="en-GB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Ask comprehension questions to check understanding </a:t>
            </a:r>
            <a:r>
              <a:rPr lang="en-GB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of vocabulary.</a:t>
            </a:r>
            <a:endParaRPr lang="en-GB" dirty="0">
              <a:solidFill>
                <a:schemeClr val="bg2">
                  <a:lumMod val="10000"/>
                </a:schemeClr>
              </a:solidFill>
              <a:latin typeface="Gill Sans MT" panose="020B0502020104020203" pitchFamily="34" charset="0"/>
            </a:endParaRPr>
          </a:p>
          <a:p>
            <a:pPr marL="342900" indent="-160338">
              <a:defRPr/>
            </a:pPr>
            <a:endParaRPr lang="en-GB" dirty="0">
              <a:solidFill>
                <a:schemeClr val="bg2">
                  <a:lumMod val="10000"/>
                </a:schemeClr>
              </a:solidFill>
              <a:latin typeface="Gill Sans MT" panose="020B0502020104020203" pitchFamily="34" charset="0"/>
            </a:endParaRPr>
          </a:p>
          <a:p>
            <a:pPr marL="342900" indent="-160338">
              <a:defRPr/>
            </a:pPr>
            <a:r>
              <a:rPr lang="en-GB" dirty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Show your appreciation: praise and encourage, even for small successes</a:t>
            </a:r>
            <a:r>
              <a:rPr lang="en-GB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!</a:t>
            </a:r>
          </a:p>
          <a:p>
            <a:pPr marL="342900" indent="-160338">
              <a:defRPr/>
            </a:pPr>
            <a:endParaRPr lang="en-GB" dirty="0" smtClean="0">
              <a:solidFill>
                <a:schemeClr val="bg2">
                  <a:lumMod val="10000"/>
                </a:schemeClr>
              </a:solidFill>
              <a:latin typeface="Gill Sans MT" panose="020B0502020104020203" pitchFamily="34" charset="0"/>
            </a:endParaRPr>
          </a:p>
          <a:p>
            <a:pPr marL="342900" indent="-160338">
              <a:defRPr/>
            </a:pPr>
            <a:r>
              <a:rPr lang="en-GB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Be positive! </a:t>
            </a:r>
            <a:endParaRPr lang="en-GB" dirty="0">
              <a:solidFill>
                <a:schemeClr val="bg2">
                  <a:lumMod val="10000"/>
                </a:schemeClr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357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461844" y="345977"/>
            <a:ext cx="6521381" cy="17248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7200" dirty="0">
              <a:solidFill>
                <a:srgbClr val="006699"/>
              </a:solidFill>
              <a:latin typeface="Gill Sans MT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58" y="489694"/>
            <a:ext cx="1609725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Subtitle 2"/>
          <p:cNvSpPr txBox="1">
            <a:spLocks/>
          </p:cNvSpPr>
          <p:nvPr/>
        </p:nvSpPr>
        <p:spPr>
          <a:xfrm>
            <a:off x="1322921" y="2577353"/>
            <a:ext cx="6498159" cy="39239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endParaRPr lang="en-GB" sz="40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749870" y="256547"/>
            <a:ext cx="7394130" cy="1325563"/>
          </a:xfrm>
        </p:spPr>
        <p:txBody>
          <a:bodyPr/>
          <a:lstStyle/>
          <a:p>
            <a:pPr algn="ctr"/>
            <a:r>
              <a:rPr lang="en-GB" dirty="0" smtClean="0">
                <a:latin typeface="Gill Sans MT" panose="020B0502020104020203" pitchFamily="34" charset="0"/>
              </a:rPr>
              <a:t>Useful Websites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43468" y="2070844"/>
            <a:ext cx="7586132" cy="4351338"/>
          </a:xfrm>
        </p:spPr>
        <p:txBody>
          <a:bodyPr>
            <a:normAutofit/>
          </a:bodyPr>
          <a:lstStyle/>
          <a:p>
            <a:pPr marL="182562" indent="0">
              <a:buNone/>
              <a:defRPr/>
            </a:pPr>
            <a:r>
              <a:rPr lang="en-GB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Fun English Games:</a:t>
            </a:r>
          </a:p>
          <a:p>
            <a:pPr marL="182562" indent="0">
              <a:buNone/>
              <a:defRPr/>
            </a:pPr>
            <a:r>
              <a:rPr lang="en-GB" dirty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  <a:hlinkClick r:id="rId4"/>
              </a:rPr>
              <a:t>http://</a:t>
            </a:r>
            <a:r>
              <a:rPr lang="en-GB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  <a:hlinkClick r:id="rId4"/>
              </a:rPr>
              <a:t>www.funenglishgames.com/grammargames.html</a:t>
            </a:r>
            <a:endParaRPr lang="en-GB" dirty="0" smtClean="0">
              <a:solidFill>
                <a:schemeClr val="bg2">
                  <a:lumMod val="10000"/>
                </a:schemeClr>
              </a:solidFill>
              <a:latin typeface="Gill Sans MT" panose="020B0502020104020203" pitchFamily="34" charset="0"/>
            </a:endParaRPr>
          </a:p>
          <a:p>
            <a:pPr marL="182562" indent="0">
              <a:buNone/>
              <a:defRPr/>
            </a:pPr>
            <a:r>
              <a:rPr lang="en-GB" dirty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  <a:hlinkClick r:id="rId5"/>
              </a:rPr>
              <a:t>http://</a:t>
            </a:r>
            <a:r>
              <a:rPr lang="en-GB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  <a:hlinkClick r:id="rId5"/>
              </a:rPr>
              <a:t>www.topmarks.co.uk/</a:t>
            </a:r>
            <a:endParaRPr lang="en-GB" dirty="0" smtClean="0">
              <a:solidFill>
                <a:schemeClr val="bg2">
                  <a:lumMod val="10000"/>
                </a:schemeClr>
              </a:solidFill>
              <a:latin typeface="Gill Sans MT" panose="020B0502020104020203" pitchFamily="34" charset="0"/>
            </a:endParaRPr>
          </a:p>
          <a:p>
            <a:pPr marL="182562" indent="0">
              <a:buNone/>
              <a:defRPr/>
            </a:pPr>
            <a:r>
              <a:rPr lang="en-GB" dirty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  <a:hlinkClick r:id="rId6"/>
              </a:rPr>
              <a:t>http://</a:t>
            </a:r>
            <a:r>
              <a:rPr lang="en-GB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  <a:hlinkClick r:id="rId6"/>
              </a:rPr>
              <a:t>resources.woodlands-junior.kent.sch.uk/interactive/literacy2.htm</a:t>
            </a:r>
            <a:endParaRPr lang="en-GB" dirty="0" smtClean="0">
              <a:solidFill>
                <a:schemeClr val="bg2">
                  <a:lumMod val="10000"/>
                </a:schemeClr>
              </a:solidFill>
              <a:latin typeface="Gill Sans MT" panose="020B0502020104020203" pitchFamily="34" charset="0"/>
            </a:endParaRPr>
          </a:p>
          <a:p>
            <a:pPr marL="182562" indent="0">
              <a:buNone/>
              <a:defRPr/>
            </a:pPr>
            <a:r>
              <a:rPr lang="en-GB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BBC </a:t>
            </a:r>
            <a:r>
              <a:rPr lang="en-GB" dirty="0" err="1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Bitesize</a:t>
            </a:r>
            <a:r>
              <a:rPr lang="en-GB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:</a:t>
            </a:r>
          </a:p>
          <a:p>
            <a:pPr marL="182562" indent="0">
              <a:buNone/>
              <a:defRPr/>
            </a:pPr>
            <a:r>
              <a:rPr lang="en-GB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  <a:hlinkClick r:id="rId7"/>
              </a:rPr>
              <a:t>http://www.bbc.co.uk/bitesize/ks2/english/spelling_grammar</a:t>
            </a:r>
            <a:r>
              <a:rPr lang="en-GB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  <a:hlinkClick r:id="rId7"/>
              </a:rPr>
              <a:t>/</a:t>
            </a:r>
            <a:endParaRPr lang="en-GB" smtClean="0">
              <a:solidFill>
                <a:schemeClr val="bg2">
                  <a:lumMod val="10000"/>
                </a:schemeClr>
              </a:solidFill>
              <a:latin typeface="Gill Sans MT" panose="020B0502020104020203" pitchFamily="34" charset="0"/>
            </a:endParaRPr>
          </a:p>
          <a:p>
            <a:pPr marL="182562" indent="0">
              <a:buNone/>
              <a:defRPr/>
            </a:pPr>
            <a:endParaRPr lang="en-GB" dirty="0">
              <a:solidFill>
                <a:schemeClr val="bg2">
                  <a:lumMod val="10000"/>
                </a:schemeClr>
              </a:solidFill>
              <a:latin typeface="Gill Sans MT" panose="020B0502020104020203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5718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81943"/>
            <a:ext cx="8056563" cy="1748275"/>
          </a:xfrm>
        </p:spPr>
        <p:txBody>
          <a:bodyPr/>
          <a:lstStyle/>
          <a:p>
            <a:r>
              <a:rPr lang="en-GB" sz="9600" dirty="0" smtClean="0">
                <a:latin typeface="Gill Sans MT" panose="020B0502020104020203" pitchFamily="34" charset="0"/>
              </a:rPr>
              <a:t>Questions?</a:t>
            </a:r>
            <a:endParaRPr lang="en-GB" sz="9600" dirty="0">
              <a:latin typeface="Gill Sans MT" panose="020B0502020104020203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58" y="489694"/>
            <a:ext cx="1609725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5030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3194714"/>
            <a:ext cx="8056563" cy="1362075"/>
          </a:xfrm>
        </p:spPr>
        <p:txBody>
          <a:bodyPr/>
          <a:lstStyle/>
          <a:p>
            <a:r>
              <a:rPr lang="en-GB" sz="7200" dirty="0" smtClean="0">
                <a:latin typeface="Gill Sans MT" panose="020B0502020104020203" pitchFamily="34" charset="0"/>
              </a:rPr>
              <a:t>Spelling, Punctuation &amp; Grammar</a:t>
            </a:r>
            <a:endParaRPr lang="en-GB" sz="7200" dirty="0">
              <a:latin typeface="Gill Sans MT" panose="020B0502020104020203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58" y="489694"/>
            <a:ext cx="1609725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49275" y="3924073"/>
            <a:ext cx="8057147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b="0" kern="1200" cap="none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latin typeface="Gill Sans MT" panose="020B0502020104020203" pitchFamily="34" charset="0"/>
              </a:rPr>
              <a:t>Key Stage 2</a:t>
            </a:r>
            <a:endParaRPr lang="en-GB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80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461844" y="345977"/>
            <a:ext cx="6521381" cy="17248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7200" dirty="0">
              <a:solidFill>
                <a:srgbClr val="006699"/>
              </a:solidFill>
              <a:latin typeface="Gill Sans MT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58" y="489694"/>
            <a:ext cx="1609725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Subtitle 2"/>
          <p:cNvSpPr txBox="1">
            <a:spLocks/>
          </p:cNvSpPr>
          <p:nvPr/>
        </p:nvSpPr>
        <p:spPr>
          <a:xfrm>
            <a:off x="1322921" y="2577353"/>
            <a:ext cx="6498159" cy="39239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endParaRPr lang="en-GB" sz="40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279357" y="641880"/>
            <a:ext cx="8057147" cy="1325563"/>
          </a:xfrm>
        </p:spPr>
        <p:txBody>
          <a:bodyPr/>
          <a:lstStyle/>
          <a:p>
            <a:pPr algn="ctr"/>
            <a:r>
              <a:rPr lang="en-GB" dirty="0" smtClean="0">
                <a:latin typeface="Gill Sans MT" panose="020B0502020104020203" pitchFamily="34" charset="0"/>
              </a:rPr>
              <a:t>What’s changed in the new curriculum?</a:t>
            </a: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79357" y="2070844"/>
            <a:ext cx="711868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Gill Sans MT" panose="020B0502020104020203" pitchFamily="34" charset="0"/>
              </a:rPr>
              <a:t>The revised National Curriculum for English (introduced from September 2014) places a much stronger emphasis on </a:t>
            </a:r>
            <a:r>
              <a:rPr lang="en-GB" sz="2200" b="1" dirty="0" smtClean="0">
                <a:latin typeface="Gill Sans MT" panose="020B0502020104020203" pitchFamily="34" charset="0"/>
              </a:rPr>
              <a:t>vocabulary development, grammar, punctuation and spelling</a:t>
            </a:r>
            <a:endParaRPr lang="en-GB" sz="2200" dirty="0" smtClean="0">
              <a:latin typeface="Gill Sans MT" panose="020B05020201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dirty="0">
              <a:latin typeface="Gill Sans MT" panose="020B05020201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Gill Sans MT" panose="020B0502020104020203" pitchFamily="34" charset="0"/>
              </a:rPr>
              <a:t>Expectations have been raised in each year group with many aspects having to be taught at least a year earlier than in the previous curriculum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dirty="0">
              <a:latin typeface="Gill Sans MT" panose="020B05020201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Gill Sans MT" panose="020B0502020104020203" pitchFamily="34" charset="0"/>
              </a:rPr>
              <a:t>Pupils are expected to recognise and use the grammatical terminology appropriate to their year group in their writing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dirty="0">
              <a:latin typeface="Gill Sans MT" panose="020B0502020104020203" pitchFamily="34" charset="0"/>
            </a:endParaRPr>
          </a:p>
          <a:p>
            <a:endParaRPr lang="en-GB" sz="22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174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461844" y="345977"/>
            <a:ext cx="6521381" cy="17248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7200" dirty="0">
              <a:solidFill>
                <a:srgbClr val="006699"/>
              </a:solidFill>
              <a:latin typeface="Gill Sans MT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58" y="489694"/>
            <a:ext cx="1609725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Subtitle 2"/>
          <p:cNvSpPr txBox="1">
            <a:spLocks/>
          </p:cNvSpPr>
          <p:nvPr/>
        </p:nvSpPr>
        <p:spPr>
          <a:xfrm>
            <a:off x="1322921" y="2263346"/>
            <a:ext cx="6498159" cy="39239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endParaRPr lang="en-GB" sz="40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760618" y="545630"/>
            <a:ext cx="6829929" cy="1325563"/>
          </a:xfrm>
        </p:spPr>
        <p:txBody>
          <a:bodyPr/>
          <a:lstStyle/>
          <a:p>
            <a:pPr algn="ctr"/>
            <a:r>
              <a:rPr lang="en-GB" dirty="0" smtClean="0">
                <a:latin typeface="Gill Sans MT" panose="020B0502020104020203" pitchFamily="34" charset="0"/>
              </a:rPr>
              <a:t>New curriculum expectations - Year 3</a:t>
            </a: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79357" y="2070844"/>
            <a:ext cx="7118685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• </a:t>
            </a:r>
            <a:r>
              <a:rPr lang="en-GB" sz="2000" dirty="0">
                <a:latin typeface="Gill Sans MT" panose="020B0502020104020203" pitchFamily="34" charset="0"/>
              </a:rPr>
              <a:t>Formation of nouns using a range of prefixes e.g. </a:t>
            </a:r>
            <a:r>
              <a:rPr lang="en-GB" sz="2000" i="1" dirty="0">
                <a:latin typeface="Gill Sans MT" panose="020B0502020104020203" pitchFamily="34" charset="0"/>
              </a:rPr>
              <a:t>super–, anti–,</a:t>
            </a:r>
          </a:p>
          <a:p>
            <a:r>
              <a:rPr lang="en-GB" sz="2000" i="1" dirty="0">
                <a:latin typeface="Gill Sans MT" panose="020B0502020104020203" pitchFamily="34" charset="0"/>
              </a:rPr>
              <a:t>auto–</a:t>
            </a:r>
          </a:p>
          <a:p>
            <a:r>
              <a:rPr lang="en-GB" sz="2000" dirty="0">
                <a:latin typeface="Gill Sans MT" panose="020B0502020104020203" pitchFamily="34" charset="0"/>
              </a:rPr>
              <a:t>• Use of the forms </a:t>
            </a:r>
            <a:r>
              <a:rPr lang="en-GB" sz="2000" dirty="0" smtClean="0">
                <a:latin typeface="Gill Sans MT" panose="020B0502020104020203" pitchFamily="34" charset="0"/>
              </a:rPr>
              <a:t>‘a </a:t>
            </a:r>
            <a:r>
              <a:rPr lang="en-GB" sz="2000" dirty="0">
                <a:latin typeface="Gill Sans MT" panose="020B0502020104020203" pitchFamily="34" charset="0"/>
              </a:rPr>
              <a:t>or </a:t>
            </a:r>
            <a:r>
              <a:rPr lang="en-GB" sz="2000" dirty="0" smtClean="0">
                <a:latin typeface="Gill Sans MT" panose="020B0502020104020203" pitchFamily="34" charset="0"/>
              </a:rPr>
              <a:t>an’ </a:t>
            </a:r>
            <a:r>
              <a:rPr lang="en-GB" sz="2000" dirty="0">
                <a:latin typeface="Gill Sans MT" panose="020B0502020104020203" pitchFamily="34" charset="0"/>
              </a:rPr>
              <a:t>according to </a:t>
            </a:r>
            <a:r>
              <a:rPr lang="en-GB" sz="2000" dirty="0" smtClean="0">
                <a:latin typeface="Gill Sans MT" panose="020B0502020104020203" pitchFamily="34" charset="0"/>
              </a:rPr>
              <a:t>the </a:t>
            </a:r>
            <a:r>
              <a:rPr lang="en-GB" sz="2000" dirty="0">
                <a:latin typeface="Gill Sans MT" panose="020B0502020104020203" pitchFamily="34" charset="0"/>
              </a:rPr>
              <a:t>next word</a:t>
            </a:r>
          </a:p>
          <a:p>
            <a:r>
              <a:rPr lang="en-GB" sz="2000" dirty="0">
                <a:latin typeface="Gill Sans MT" panose="020B0502020104020203" pitchFamily="34" charset="0"/>
              </a:rPr>
              <a:t>• Word families based on common words, showing how words are</a:t>
            </a:r>
          </a:p>
          <a:p>
            <a:r>
              <a:rPr lang="en-GB" sz="2000" dirty="0">
                <a:latin typeface="Gill Sans MT" panose="020B0502020104020203" pitchFamily="34" charset="0"/>
              </a:rPr>
              <a:t>related in form and meaning e.g. </a:t>
            </a:r>
            <a:r>
              <a:rPr lang="en-GB" sz="2000" i="1" dirty="0">
                <a:latin typeface="Gill Sans MT" panose="020B0502020104020203" pitchFamily="34" charset="0"/>
              </a:rPr>
              <a:t>solve, solution, solver, dissolve,</a:t>
            </a:r>
          </a:p>
          <a:p>
            <a:r>
              <a:rPr lang="en-GB" sz="2000" i="1" dirty="0">
                <a:latin typeface="Gill Sans MT" panose="020B0502020104020203" pitchFamily="34" charset="0"/>
              </a:rPr>
              <a:t>insoluble</a:t>
            </a:r>
          </a:p>
          <a:p>
            <a:r>
              <a:rPr lang="en-GB" sz="2000" dirty="0">
                <a:latin typeface="Gill Sans MT" panose="020B0502020104020203" pitchFamily="34" charset="0"/>
              </a:rPr>
              <a:t>• Expressing time, place and cause using conjunctions e.g. </a:t>
            </a:r>
            <a:r>
              <a:rPr lang="en-GB" sz="2000" i="1" dirty="0">
                <a:latin typeface="Gill Sans MT" panose="020B0502020104020203" pitchFamily="34" charset="0"/>
              </a:rPr>
              <a:t>when</a:t>
            </a:r>
            <a:r>
              <a:rPr lang="en-GB" sz="2000" dirty="0">
                <a:latin typeface="Gill Sans MT" panose="020B0502020104020203" pitchFamily="34" charset="0"/>
              </a:rPr>
              <a:t>,</a:t>
            </a:r>
          </a:p>
          <a:p>
            <a:r>
              <a:rPr lang="en-GB" sz="2000" dirty="0">
                <a:latin typeface="Gill Sans MT" panose="020B0502020104020203" pitchFamily="34" charset="0"/>
              </a:rPr>
              <a:t>adverbs e.g. </a:t>
            </a:r>
            <a:r>
              <a:rPr lang="en-GB" sz="2000" i="1" dirty="0">
                <a:latin typeface="Gill Sans MT" panose="020B0502020104020203" pitchFamily="34" charset="0"/>
              </a:rPr>
              <a:t>soon </a:t>
            </a:r>
            <a:r>
              <a:rPr lang="en-GB" sz="2000" dirty="0">
                <a:latin typeface="Gill Sans MT" panose="020B0502020104020203" pitchFamily="34" charset="0"/>
              </a:rPr>
              <a:t>or prepositions e.g. </a:t>
            </a:r>
            <a:r>
              <a:rPr lang="en-GB" sz="2000" i="1" dirty="0">
                <a:latin typeface="Gill Sans MT" panose="020B0502020104020203" pitchFamily="34" charset="0"/>
              </a:rPr>
              <a:t>before</a:t>
            </a:r>
          </a:p>
          <a:p>
            <a:r>
              <a:rPr lang="en-GB" sz="2000" dirty="0">
                <a:latin typeface="Gill Sans MT" panose="020B0502020104020203" pitchFamily="34" charset="0"/>
              </a:rPr>
              <a:t>• Introduction to paragraphs, headings and sub-headings to aid</a:t>
            </a:r>
          </a:p>
          <a:p>
            <a:r>
              <a:rPr lang="en-GB" sz="2000" dirty="0">
                <a:latin typeface="Gill Sans MT" panose="020B0502020104020203" pitchFamily="34" charset="0"/>
              </a:rPr>
              <a:t>presentation</a:t>
            </a:r>
          </a:p>
          <a:p>
            <a:r>
              <a:rPr lang="en-GB" sz="2000" dirty="0">
                <a:latin typeface="Gill Sans MT" panose="020B0502020104020203" pitchFamily="34" charset="0"/>
              </a:rPr>
              <a:t>• Use of the present perfect form of verbs instead of the simple past</a:t>
            </a:r>
          </a:p>
          <a:p>
            <a:r>
              <a:rPr lang="en-GB" sz="2000" dirty="0">
                <a:latin typeface="Gill Sans MT" panose="020B0502020104020203" pitchFamily="34" charset="0"/>
              </a:rPr>
              <a:t>e.g. </a:t>
            </a:r>
            <a:r>
              <a:rPr lang="en-GB" sz="2000" i="1" dirty="0">
                <a:latin typeface="Gill Sans MT" panose="020B0502020104020203" pitchFamily="34" charset="0"/>
              </a:rPr>
              <a:t>He has gone out to play </a:t>
            </a:r>
            <a:r>
              <a:rPr lang="en-GB" sz="2000" dirty="0">
                <a:latin typeface="Gill Sans MT" panose="020B0502020104020203" pitchFamily="34" charset="0"/>
              </a:rPr>
              <a:t>contrasted with </a:t>
            </a:r>
            <a:r>
              <a:rPr lang="en-GB" sz="2000" i="1" dirty="0">
                <a:latin typeface="Gill Sans MT" panose="020B0502020104020203" pitchFamily="34" charset="0"/>
              </a:rPr>
              <a:t>He went out to play</a:t>
            </a:r>
          </a:p>
          <a:p>
            <a:r>
              <a:rPr lang="en-GB" sz="2000" dirty="0">
                <a:latin typeface="Gill Sans MT" panose="020B0502020104020203" pitchFamily="34" charset="0"/>
              </a:rPr>
              <a:t>• Inverted commas to punctuate direct speech</a:t>
            </a:r>
            <a:endParaRPr lang="en-GB" sz="22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277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461844" y="345977"/>
            <a:ext cx="6521381" cy="17248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7200" dirty="0">
              <a:solidFill>
                <a:srgbClr val="006699"/>
              </a:solidFill>
              <a:latin typeface="Gill Sans MT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58" y="489694"/>
            <a:ext cx="1609725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Subtitle 2"/>
          <p:cNvSpPr txBox="1">
            <a:spLocks/>
          </p:cNvSpPr>
          <p:nvPr/>
        </p:nvSpPr>
        <p:spPr>
          <a:xfrm>
            <a:off x="1322921" y="2263346"/>
            <a:ext cx="6498159" cy="39239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endParaRPr lang="en-GB" sz="40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760618" y="545630"/>
            <a:ext cx="6829929" cy="1325563"/>
          </a:xfrm>
        </p:spPr>
        <p:txBody>
          <a:bodyPr/>
          <a:lstStyle/>
          <a:p>
            <a:pPr algn="ctr"/>
            <a:r>
              <a:rPr lang="en-GB" dirty="0" smtClean="0">
                <a:latin typeface="Gill Sans MT" panose="020B0502020104020203" pitchFamily="34" charset="0"/>
              </a:rPr>
              <a:t>New curriculum expectations - Year 4</a:t>
            </a: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79357" y="2070844"/>
            <a:ext cx="7118685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Gill Sans MT" panose="020B0502020104020203" pitchFamily="34" charset="0"/>
              </a:rPr>
              <a:t>• Plural and possessive –s</a:t>
            </a:r>
          </a:p>
          <a:p>
            <a:r>
              <a:rPr lang="en-GB" sz="2000" dirty="0">
                <a:latin typeface="Gill Sans MT" panose="020B0502020104020203" pitchFamily="34" charset="0"/>
              </a:rPr>
              <a:t>• Standard English forms for verb inflections instead of local spoken</a:t>
            </a:r>
          </a:p>
          <a:p>
            <a:r>
              <a:rPr lang="en-GB" sz="2000" dirty="0">
                <a:latin typeface="Gill Sans MT" panose="020B0502020104020203" pitchFamily="34" charset="0"/>
              </a:rPr>
              <a:t>forms e.g. </a:t>
            </a:r>
            <a:r>
              <a:rPr lang="en-GB" sz="2000" i="1" dirty="0">
                <a:latin typeface="Gill Sans MT" panose="020B0502020104020203" pitchFamily="34" charset="0"/>
              </a:rPr>
              <a:t>we were </a:t>
            </a:r>
            <a:r>
              <a:rPr lang="en-GB" sz="2000" dirty="0">
                <a:latin typeface="Gill Sans MT" panose="020B0502020104020203" pitchFamily="34" charset="0"/>
              </a:rPr>
              <a:t>instead of </a:t>
            </a:r>
            <a:r>
              <a:rPr lang="en-GB" sz="2000" i="1" dirty="0">
                <a:latin typeface="Gill Sans MT" panose="020B0502020104020203" pitchFamily="34" charset="0"/>
              </a:rPr>
              <a:t>we was</a:t>
            </a:r>
          </a:p>
          <a:p>
            <a:r>
              <a:rPr lang="en-GB" sz="2000" dirty="0">
                <a:latin typeface="Gill Sans MT" panose="020B0502020104020203" pitchFamily="34" charset="0"/>
              </a:rPr>
              <a:t>• Noun phrases expanded by the addition of modifying adjectives,</a:t>
            </a:r>
          </a:p>
          <a:p>
            <a:r>
              <a:rPr lang="en-GB" sz="2000" dirty="0">
                <a:latin typeface="Gill Sans MT" panose="020B0502020104020203" pitchFamily="34" charset="0"/>
              </a:rPr>
              <a:t>nouns and preposition phrases e.g. </a:t>
            </a:r>
            <a:r>
              <a:rPr lang="en-GB" sz="2000" i="1" dirty="0">
                <a:latin typeface="Gill Sans MT" panose="020B0502020104020203" pitchFamily="34" charset="0"/>
              </a:rPr>
              <a:t>the teacher </a:t>
            </a:r>
            <a:r>
              <a:rPr lang="en-GB" sz="2000" dirty="0">
                <a:latin typeface="Gill Sans MT" panose="020B0502020104020203" pitchFamily="34" charset="0"/>
              </a:rPr>
              <a:t>expanded to: </a:t>
            </a:r>
            <a:r>
              <a:rPr lang="en-GB" sz="2000" i="1" dirty="0">
                <a:latin typeface="Gill Sans MT" panose="020B0502020104020203" pitchFamily="34" charset="0"/>
              </a:rPr>
              <a:t>the </a:t>
            </a:r>
            <a:r>
              <a:rPr lang="en-GB" sz="2000" i="1" dirty="0" smtClean="0">
                <a:latin typeface="Gill Sans MT" panose="020B0502020104020203" pitchFamily="34" charset="0"/>
              </a:rPr>
              <a:t>strict maths </a:t>
            </a:r>
            <a:r>
              <a:rPr lang="en-GB" sz="2000" i="1" dirty="0">
                <a:latin typeface="Gill Sans MT" panose="020B0502020104020203" pitchFamily="34" charset="0"/>
              </a:rPr>
              <a:t>teacher with curly hair</a:t>
            </a:r>
          </a:p>
          <a:p>
            <a:r>
              <a:rPr lang="en-GB" sz="2000" dirty="0">
                <a:latin typeface="Gill Sans MT" panose="020B0502020104020203" pitchFamily="34" charset="0"/>
              </a:rPr>
              <a:t>• Fronted adverbials e.g. Later that day, I heard the bad news.</a:t>
            </a:r>
          </a:p>
          <a:p>
            <a:r>
              <a:rPr lang="en-GB" sz="2000" dirty="0">
                <a:latin typeface="Gill Sans MT" panose="020B0502020104020203" pitchFamily="34" charset="0"/>
              </a:rPr>
              <a:t>• Use of inverted commas and other punctuation to indicate direct</a:t>
            </a:r>
          </a:p>
          <a:p>
            <a:r>
              <a:rPr lang="en-GB" sz="2000" dirty="0">
                <a:latin typeface="Gill Sans MT" panose="020B0502020104020203" pitchFamily="34" charset="0"/>
              </a:rPr>
              <a:t>speech</a:t>
            </a:r>
          </a:p>
          <a:p>
            <a:r>
              <a:rPr lang="en-GB" sz="2000" dirty="0">
                <a:latin typeface="Gill Sans MT" panose="020B0502020104020203" pitchFamily="34" charset="0"/>
              </a:rPr>
              <a:t>• Apostrophes to mark plural possession e.g. </a:t>
            </a:r>
            <a:r>
              <a:rPr lang="en-GB" sz="2000" i="1" dirty="0">
                <a:latin typeface="Gill Sans MT" panose="020B0502020104020203" pitchFamily="34" charset="0"/>
              </a:rPr>
              <a:t>the girl’s name </a:t>
            </a:r>
            <a:r>
              <a:rPr lang="en-GB" sz="2000" dirty="0">
                <a:latin typeface="Gill Sans MT" panose="020B0502020104020203" pitchFamily="34" charset="0"/>
              </a:rPr>
              <a:t>versus </a:t>
            </a:r>
            <a:r>
              <a:rPr lang="en-GB" sz="2000" i="1" dirty="0" smtClean="0">
                <a:latin typeface="Gill Sans MT" panose="020B0502020104020203" pitchFamily="34" charset="0"/>
              </a:rPr>
              <a:t>the girls</a:t>
            </a:r>
            <a:r>
              <a:rPr lang="en-GB" sz="2000" i="1" dirty="0">
                <a:latin typeface="Gill Sans MT" panose="020B0502020104020203" pitchFamily="34" charset="0"/>
              </a:rPr>
              <a:t>’ name</a:t>
            </a:r>
          </a:p>
          <a:p>
            <a:r>
              <a:rPr lang="en-GB" sz="2000" dirty="0">
                <a:latin typeface="Gill Sans MT" panose="020B0502020104020203" pitchFamily="34" charset="0"/>
              </a:rPr>
              <a:t>• Use of commas after fronted adverbials</a:t>
            </a:r>
          </a:p>
          <a:p>
            <a:endParaRPr lang="en-GB" sz="22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787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461844" y="345977"/>
            <a:ext cx="6521381" cy="17248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7200" dirty="0">
              <a:solidFill>
                <a:srgbClr val="006699"/>
              </a:solidFill>
              <a:latin typeface="Gill Sans MT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58" y="489694"/>
            <a:ext cx="1609725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Subtitle 2"/>
          <p:cNvSpPr txBox="1">
            <a:spLocks/>
          </p:cNvSpPr>
          <p:nvPr/>
        </p:nvSpPr>
        <p:spPr>
          <a:xfrm>
            <a:off x="1322921" y="2263346"/>
            <a:ext cx="6498159" cy="39239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endParaRPr lang="en-GB" sz="40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760618" y="545630"/>
            <a:ext cx="6829929" cy="1325563"/>
          </a:xfrm>
        </p:spPr>
        <p:txBody>
          <a:bodyPr/>
          <a:lstStyle/>
          <a:p>
            <a:pPr algn="ctr"/>
            <a:r>
              <a:rPr lang="en-GB" dirty="0" smtClean="0">
                <a:latin typeface="Gill Sans MT" panose="020B0502020104020203" pitchFamily="34" charset="0"/>
              </a:rPr>
              <a:t>New curriculum expectations - Year </a:t>
            </a:r>
            <a:r>
              <a:rPr lang="en-GB" dirty="0">
                <a:latin typeface="Gill Sans MT" panose="020B0502020104020203" pitchFamily="34" charset="0"/>
              </a:rPr>
              <a:t>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79357" y="2070844"/>
            <a:ext cx="7552127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Gill Sans MT" panose="020B0502020104020203" pitchFamily="34" charset="0"/>
              </a:rPr>
              <a:t>• Converting nouns or adjectives into verbs using suffixes e.g.</a:t>
            </a:r>
            <a:r>
              <a:rPr lang="en-GB" sz="2000" i="1" dirty="0">
                <a:latin typeface="Gill Sans MT" panose="020B0502020104020203" pitchFamily="34" charset="0"/>
              </a:rPr>
              <a:t>–ate; –</a:t>
            </a:r>
            <a:r>
              <a:rPr lang="en-GB" sz="2000" i="1" dirty="0" err="1">
                <a:latin typeface="Gill Sans MT" panose="020B0502020104020203" pitchFamily="34" charset="0"/>
              </a:rPr>
              <a:t>ise</a:t>
            </a:r>
            <a:r>
              <a:rPr lang="en-GB" sz="2000" i="1" dirty="0">
                <a:latin typeface="Gill Sans MT" panose="020B0502020104020203" pitchFamily="34" charset="0"/>
              </a:rPr>
              <a:t>; </a:t>
            </a:r>
            <a:r>
              <a:rPr lang="en-GB" sz="2000" i="1" dirty="0" smtClean="0">
                <a:latin typeface="Gill Sans MT" panose="020B0502020104020203" pitchFamily="34" charset="0"/>
              </a:rPr>
              <a:t>–</a:t>
            </a:r>
            <a:r>
              <a:rPr lang="en-GB" sz="2000" i="1" dirty="0" err="1" smtClean="0">
                <a:latin typeface="Gill Sans MT" panose="020B0502020104020203" pitchFamily="34" charset="0"/>
              </a:rPr>
              <a:t>ify</a:t>
            </a:r>
            <a:endParaRPr lang="en-GB" sz="2000" i="1" dirty="0">
              <a:latin typeface="Gill Sans MT" panose="020B0502020104020203" pitchFamily="34" charset="0"/>
            </a:endParaRPr>
          </a:p>
          <a:p>
            <a:r>
              <a:rPr lang="en-GB" sz="2000" dirty="0">
                <a:latin typeface="Gill Sans MT" panose="020B0502020104020203" pitchFamily="34" charset="0"/>
              </a:rPr>
              <a:t>• Verb prefixes e.g. dis–, de–, </a:t>
            </a:r>
            <a:r>
              <a:rPr lang="en-GB" sz="2000" dirty="0" err="1">
                <a:latin typeface="Gill Sans MT" panose="020B0502020104020203" pitchFamily="34" charset="0"/>
              </a:rPr>
              <a:t>mis</a:t>
            </a:r>
            <a:r>
              <a:rPr lang="en-GB" sz="2000" dirty="0">
                <a:latin typeface="Gill Sans MT" panose="020B0502020104020203" pitchFamily="34" charset="0"/>
              </a:rPr>
              <a:t>–, over– and re–</a:t>
            </a:r>
          </a:p>
          <a:p>
            <a:r>
              <a:rPr lang="en-GB" sz="2000" dirty="0">
                <a:latin typeface="Gill Sans MT" panose="020B0502020104020203" pitchFamily="34" charset="0"/>
              </a:rPr>
              <a:t>• Relative clauses beginning with who, which, where, when, whose, that,</a:t>
            </a:r>
          </a:p>
          <a:p>
            <a:r>
              <a:rPr lang="en-GB" sz="2000" dirty="0">
                <a:latin typeface="Gill Sans MT" panose="020B0502020104020203" pitchFamily="34" charset="0"/>
              </a:rPr>
              <a:t>or an omitted relative pronoun</a:t>
            </a:r>
          </a:p>
          <a:p>
            <a:r>
              <a:rPr lang="en-GB" sz="2000" dirty="0">
                <a:latin typeface="Gill Sans MT" panose="020B0502020104020203" pitchFamily="34" charset="0"/>
              </a:rPr>
              <a:t>• Indicating degrees of possibility using adverbs e.g. </a:t>
            </a:r>
            <a:r>
              <a:rPr lang="en-GB" sz="2000" i="1" dirty="0">
                <a:latin typeface="Gill Sans MT" panose="020B0502020104020203" pitchFamily="34" charset="0"/>
              </a:rPr>
              <a:t>perhaps </a:t>
            </a:r>
            <a:r>
              <a:rPr lang="en-GB" sz="2000" dirty="0">
                <a:latin typeface="Gill Sans MT" panose="020B0502020104020203" pitchFamily="34" charset="0"/>
              </a:rPr>
              <a:t>or modal</a:t>
            </a:r>
          </a:p>
          <a:p>
            <a:r>
              <a:rPr lang="en-GB" sz="2000" dirty="0">
                <a:latin typeface="Gill Sans MT" panose="020B0502020104020203" pitchFamily="34" charset="0"/>
              </a:rPr>
              <a:t>verbs e.g. </a:t>
            </a:r>
            <a:r>
              <a:rPr lang="en-GB" sz="2000" i="1" dirty="0">
                <a:latin typeface="Gill Sans MT" panose="020B0502020104020203" pitchFamily="34" charset="0"/>
              </a:rPr>
              <a:t>might</a:t>
            </a:r>
          </a:p>
          <a:p>
            <a:r>
              <a:rPr lang="en-GB" sz="2000" dirty="0">
                <a:latin typeface="Gill Sans MT" panose="020B0502020104020203" pitchFamily="34" charset="0"/>
              </a:rPr>
              <a:t>• Devices to build cohesion within a paragraph e.g. </a:t>
            </a:r>
            <a:r>
              <a:rPr lang="en-GB" sz="2000" i="1" dirty="0">
                <a:latin typeface="Gill Sans MT" panose="020B0502020104020203" pitchFamily="34" charset="0"/>
              </a:rPr>
              <a:t>then</a:t>
            </a:r>
          </a:p>
          <a:p>
            <a:r>
              <a:rPr lang="en-GB" sz="2000" dirty="0">
                <a:latin typeface="Gill Sans MT" panose="020B0502020104020203" pitchFamily="34" charset="0"/>
              </a:rPr>
              <a:t>• Linking ideas across paragraphs using adverbials of time e.g. </a:t>
            </a:r>
            <a:r>
              <a:rPr lang="en-GB" sz="2000" i="1" dirty="0">
                <a:latin typeface="Gill Sans MT" panose="020B0502020104020203" pitchFamily="34" charset="0"/>
              </a:rPr>
              <a:t>later, </a:t>
            </a:r>
            <a:r>
              <a:rPr lang="en-GB" sz="2000" dirty="0">
                <a:latin typeface="Gill Sans MT" panose="020B0502020104020203" pitchFamily="34" charset="0"/>
              </a:rPr>
              <a:t>place</a:t>
            </a:r>
          </a:p>
          <a:p>
            <a:r>
              <a:rPr lang="en-GB" sz="2000" dirty="0">
                <a:latin typeface="Gill Sans MT" panose="020B0502020104020203" pitchFamily="34" charset="0"/>
              </a:rPr>
              <a:t>e.g. </a:t>
            </a:r>
            <a:r>
              <a:rPr lang="en-GB" sz="2000" i="1" dirty="0">
                <a:latin typeface="Gill Sans MT" panose="020B0502020104020203" pitchFamily="34" charset="0"/>
              </a:rPr>
              <a:t>nearby </a:t>
            </a:r>
            <a:r>
              <a:rPr lang="en-GB" sz="2000" dirty="0">
                <a:latin typeface="Gill Sans MT" panose="020B0502020104020203" pitchFamily="34" charset="0"/>
              </a:rPr>
              <a:t>and number e.g. </a:t>
            </a:r>
            <a:r>
              <a:rPr lang="en-GB" sz="2000" i="1" dirty="0">
                <a:latin typeface="Gill Sans MT" panose="020B0502020104020203" pitchFamily="34" charset="0"/>
              </a:rPr>
              <a:t>secondly </a:t>
            </a:r>
            <a:r>
              <a:rPr lang="en-GB" sz="2000" dirty="0">
                <a:latin typeface="Gill Sans MT" panose="020B0502020104020203" pitchFamily="34" charset="0"/>
              </a:rPr>
              <a:t>or tense choices e.g. </a:t>
            </a:r>
            <a:r>
              <a:rPr lang="en-GB" sz="2000" i="1" dirty="0">
                <a:latin typeface="Gill Sans MT" panose="020B0502020104020203" pitchFamily="34" charset="0"/>
              </a:rPr>
              <a:t>he had seen</a:t>
            </a:r>
          </a:p>
          <a:p>
            <a:r>
              <a:rPr lang="en-GB" sz="2000" i="1" dirty="0">
                <a:latin typeface="Gill Sans MT" panose="020B0502020104020203" pitchFamily="34" charset="0"/>
              </a:rPr>
              <a:t>her before</a:t>
            </a:r>
          </a:p>
          <a:p>
            <a:r>
              <a:rPr lang="en-GB" sz="2000" dirty="0">
                <a:latin typeface="Gill Sans MT" panose="020B0502020104020203" pitchFamily="34" charset="0"/>
              </a:rPr>
              <a:t>• Brackets, dashes or commas to indicate parenthesis</a:t>
            </a:r>
          </a:p>
          <a:p>
            <a:r>
              <a:rPr lang="en-GB" sz="2000" dirty="0">
                <a:latin typeface="Gill Sans MT" panose="020B0502020104020203" pitchFamily="34" charset="0"/>
              </a:rPr>
              <a:t>• Use of commas to clarify meaning or avoid ambiguity</a:t>
            </a:r>
            <a:endParaRPr lang="en-GB" sz="24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093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461844" y="345977"/>
            <a:ext cx="6521381" cy="17248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7200" dirty="0">
              <a:solidFill>
                <a:srgbClr val="006699"/>
              </a:solidFill>
              <a:latin typeface="Gill Sans MT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58" y="489694"/>
            <a:ext cx="1609725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Subtitle 2"/>
          <p:cNvSpPr txBox="1">
            <a:spLocks/>
          </p:cNvSpPr>
          <p:nvPr/>
        </p:nvSpPr>
        <p:spPr>
          <a:xfrm>
            <a:off x="1322921" y="2263346"/>
            <a:ext cx="6498159" cy="39239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endParaRPr lang="en-GB" sz="40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760618" y="545630"/>
            <a:ext cx="6829929" cy="1325563"/>
          </a:xfrm>
        </p:spPr>
        <p:txBody>
          <a:bodyPr/>
          <a:lstStyle/>
          <a:p>
            <a:pPr algn="ctr"/>
            <a:r>
              <a:rPr lang="en-GB" dirty="0" smtClean="0">
                <a:latin typeface="Gill Sans MT" panose="020B0502020104020203" pitchFamily="34" charset="0"/>
              </a:rPr>
              <a:t>New curriculum expectations - Year 6</a:t>
            </a: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79357" y="2070844"/>
            <a:ext cx="7552127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Gill Sans MT" panose="020B0502020104020203" pitchFamily="34" charset="0"/>
              </a:rPr>
              <a:t>• Use of the passive to affect the presentation of information in a</a:t>
            </a:r>
          </a:p>
          <a:p>
            <a:r>
              <a:rPr lang="en-GB" sz="2000" dirty="0">
                <a:latin typeface="Gill Sans MT" panose="020B0502020104020203" pitchFamily="34" charset="0"/>
              </a:rPr>
              <a:t>sentence e.g. </a:t>
            </a:r>
            <a:r>
              <a:rPr lang="en-GB" sz="2000" i="1" dirty="0">
                <a:latin typeface="Gill Sans MT" panose="020B0502020104020203" pitchFamily="34" charset="0"/>
              </a:rPr>
              <a:t>I broke the window in the greenhouse </a:t>
            </a:r>
            <a:r>
              <a:rPr lang="en-GB" sz="2000" dirty="0">
                <a:latin typeface="Gill Sans MT" panose="020B0502020104020203" pitchFamily="34" charset="0"/>
              </a:rPr>
              <a:t>versus </a:t>
            </a:r>
            <a:r>
              <a:rPr lang="en-GB" sz="2000" i="1" dirty="0">
                <a:latin typeface="Gill Sans MT" panose="020B0502020104020203" pitchFamily="34" charset="0"/>
              </a:rPr>
              <a:t>The</a:t>
            </a:r>
          </a:p>
          <a:p>
            <a:r>
              <a:rPr lang="en-GB" sz="2000" i="1" dirty="0">
                <a:latin typeface="Gill Sans MT" panose="020B0502020104020203" pitchFamily="34" charset="0"/>
              </a:rPr>
              <a:t>window in the greenhouse was broken</a:t>
            </a:r>
          </a:p>
          <a:p>
            <a:r>
              <a:rPr lang="en-GB" sz="2000" dirty="0">
                <a:latin typeface="Gill Sans MT" panose="020B0502020104020203" pitchFamily="34" charset="0"/>
              </a:rPr>
              <a:t>• Use of subjunctive forms such as </a:t>
            </a:r>
            <a:r>
              <a:rPr lang="en-GB" sz="2000" i="1" dirty="0">
                <a:latin typeface="Gill Sans MT" panose="020B0502020104020203" pitchFamily="34" charset="0"/>
              </a:rPr>
              <a:t>If I were </a:t>
            </a:r>
            <a:r>
              <a:rPr lang="en-GB" sz="2000" dirty="0">
                <a:latin typeface="Gill Sans MT" panose="020B0502020104020203" pitchFamily="34" charset="0"/>
              </a:rPr>
              <a:t>or </a:t>
            </a:r>
            <a:r>
              <a:rPr lang="en-GB" sz="2000" i="1" dirty="0">
                <a:latin typeface="Gill Sans MT" panose="020B0502020104020203" pitchFamily="34" charset="0"/>
              </a:rPr>
              <a:t>Were they to </a:t>
            </a:r>
            <a:r>
              <a:rPr lang="en-GB" sz="2000" dirty="0">
                <a:latin typeface="Gill Sans MT" panose="020B0502020104020203" pitchFamily="34" charset="0"/>
              </a:rPr>
              <a:t>come in</a:t>
            </a:r>
          </a:p>
          <a:p>
            <a:r>
              <a:rPr lang="en-GB" sz="2000" dirty="0">
                <a:latin typeface="Gill Sans MT" panose="020B0502020104020203" pitchFamily="34" charset="0"/>
              </a:rPr>
              <a:t>some very formal writing and speech</a:t>
            </a:r>
          </a:p>
          <a:p>
            <a:r>
              <a:rPr lang="en-GB" sz="2000" dirty="0">
                <a:latin typeface="Gill Sans MT" panose="020B0502020104020203" pitchFamily="34" charset="0"/>
              </a:rPr>
              <a:t>• A wider range of cohesive devices: repetition of a word or phrase,</a:t>
            </a:r>
          </a:p>
          <a:p>
            <a:r>
              <a:rPr lang="en-GB" sz="2000" dirty="0">
                <a:latin typeface="Gill Sans MT" panose="020B0502020104020203" pitchFamily="34" charset="0"/>
              </a:rPr>
              <a:t>grammatical connections e.g. the use of adverbials such as </a:t>
            </a:r>
            <a:r>
              <a:rPr lang="en-GB" sz="2000" i="1" dirty="0">
                <a:latin typeface="Gill Sans MT" panose="020B0502020104020203" pitchFamily="34" charset="0"/>
              </a:rPr>
              <a:t>on the</a:t>
            </a:r>
          </a:p>
          <a:p>
            <a:r>
              <a:rPr lang="en-GB" sz="2000" i="1" dirty="0">
                <a:latin typeface="Gill Sans MT" panose="020B0502020104020203" pitchFamily="34" charset="0"/>
              </a:rPr>
              <a:t>other hand </a:t>
            </a:r>
            <a:r>
              <a:rPr lang="en-GB" sz="2000" dirty="0">
                <a:latin typeface="Gill Sans MT" panose="020B0502020104020203" pitchFamily="34" charset="0"/>
              </a:rPr>
              <a:t>and ellipsis</a:t>
            </a:r>
          </a:p>
          <a:p>
            <a:r>
              <a:rPr lang="en-GB" sz="2000" dirty="0">
                <a:latin typeface="Gill Sans MT" panose="020B0502020104020203" pitchFamily="34" charset="0"/>
              </a:rPr>
              <a:t>• Use of the semi-colon, colon and dash to mark the boundary between</a:t>
            </a:r>
          </a:p>
          <a:p>
            <a:r>
              <a:rPr lang="en-GB" sz="2000" dirty="0">
                <a:latin typeface="Gill Sans MT" panose="020B0502020104020203" pitchFamily="34" charset="0"/>
              </a:rPr>
              <a:t>independent clauses e.g. </a:t>
            </a:r>
            <a:r>
              <a:rPr lang="en-GB" sz="2000" i="1" dirty="0">
                <a:latin typeface="Gill Sans MT" panose="020B0502020104020203" pitchFamily="34" charset="0"/>
              </a:rPr>
              <a:t>It’s raining; I’m fed up</a:t>
            </a:r>
            <a:r>
              <a:rPr lang="en-GB" sz="2000" dirty="0">
                <a:latin typeface="Gill Sans MT" panose="020B0502020104020203" pitchFamily="34" charset="0"/>
              </a:rPr>
              <a:t>, use of the colon to</a:t>
            </a:r>
          </a:p>
          <a:p>
            <a:r>
              <a:rPr lang="en-GB" sz="2000" dirty="0">
                <a:latin typeface="Gill Sans MT" panose="020B0502020104020203" pitchFamily="34" charset="0"/>
              </a:rPr>
              <a:t>introduce a list and use of semi-colons within lists and how hyphens</a:t>
            </a:r>
          </a:p>
          <a:p>
            <a:r>
              <a:rPr lang="en-GB" sz="2000" dirty="0">
                <a:latin typeface="Gill Sans MT" panose="020B0502020104020203" pitchFamily="34" charset="0"/>
              </a:rPr>
              <a:t>can be used to avoid ambiguity </a:t>
            </a:r>
            <a:r>
              <a:rPr lang="en-GB" sz="2000" i="1" dirty="0">
                <a:latin typeface="Gill Sans MT" panose="020B0502020104020203" pitchFamily="34" charset="0"/>
              </a:rPr>
              <a:t>recover </a:t>
            </a:r>
            <a:r>
              <a:rPr lang="en-GB" sz="2000" dirty="0">
                <a:latin typeface="Gill Sans MT" panose="020B0502020104020203" pitchFamily="34" charset="0"/>
              </a:rPr>
              <a:t>versus </a:t>
            </a:r>
            <a:r>
              <a:rPr lang="en-GB" sz="2000" i="1" dirty="0">
                <a:latin typeface="Gill Sans MT" panose="020B0502020104020203" pitchFamily="34" charset="0"/>
              </a:rPr>
              <a:t>re-cover</a:t>
            </a:r>
          </a:p>
          <a:p>
            <a:r>
              <a:rPr lang="en-GB" sz="2000" dirty="0">
                <a:latin typeface="Gill Sans MT" panose="020B0502020104020203" pitchFamily="34" charset="0"/>
              </a:rPr>
              <a:t>• Punctuation of bullet points to list information</a:t>
            </a:r>
            <a:endParaRPr lang="en-GB" sz="24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618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461844" y="345977"/>
            <a:ext cx="6521381" cy="17248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7200" dirty="0">
              <a:solidFill>
                <a:srgbClr val="006699"/>
              </a:solidFill>
              <a:latin typeface="Gill Sans MT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58" y="489694"/>
            <a:ext cx="1609725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Subtitle 2"/>
          <p:cNvSpPr txBox="1">
            <a:spLocks/>
          </p:cNvSpPr>
          <p:nvPr/>
        </p:nvSpPr>
        <p:spPr>
          <a:xfrm>
            <a:off x="1322921" y="2577353"/>
            <a:ext cx="6498159" cy="39239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endParaRPr lang="en-GB" sz="40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279357" y="384077"/>
            <a:ext cx="8057147" cy="1192060"/>
          </a:xfrm>
        </p:spPr>
        <p:txBody>
          <a:bodyPr/>
          <a:lstStyle/>
          <a:p>
            <a:pPr algn="ctr"/>
            <a:r>
              <a:rPr lang="en-GB" sz="3200" dirty="0" smtClean="0">
                <a:latin typeface="Gill Sans MT" panose="020B0502020104020203" pitchFamily="34" charset="0"/>
              </a:rPr>
              <a:t>Punctuation Progression Key Stage 1 </a:t>
            </a:r>
            <a:endParaRPr lang="en-GB" sz="3200" dirty="0">
              <a:latin typeface="Gill Sans MT" panose="020B0502020104020203" pitchFamily="34" charset="0"/>
            </a:endParaRPr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3136900" y="3535363"/>
            <a:ext cx="6862763" cy="770731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074" y="2176461"/>
            <a:ext cx="8553151" cy="4141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307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13755</TotalTime>
  <Words>1765</Words>
  <Application>Microsoft Office PowerPoint</Application>
  <PresentationFormat>On-screen Show (4:3)</PresentationFormat>
  <Paragraphs>199</Paragraphs>
  <Slides>27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Calibri</vt:lpstr>
      <vt:lpstr>Gill Sans MT</vt:lpstr>
      <vt:lpstr>News Gothic MT</vt:lpstr>
      <vt:lpstr>Times New Roman</vt:lpstr>
      <vt:lpstr>Wingdings 2</vt:lpstr>
      <vt:lpstr>Breeze</vt:lpstr>
      <vt:lpstr>PowerPoint Presentation</vt:lpstr>
      <vt:lpstr>Aims of the workshop</vt:lpstr>
      <vt:lpstr>Spelling, Punctuation &amp; Grammar</vt:lpstr>
      <vt:lpstr>What’s changed in the new curriculum?</vt:lpstr>
      <vt:lpstr>New curriculum expectations - Year 3</vt:lpstr>
      <vt:lpstr>New curriculum expectations - Year 4</vt:lpstr>
      <vt:lpstr>New curriculum expectations - Year 5</vt:lpstr>
      <vt:lpstr>New curriculum expectations - Year 6</vt:lpstr>
      <vt:lpstr>Punctuation Progression Key Stage 1 </vt:lpstr>
      <vt:lpstr>Punctuation Progression Key Stage 2 </vt:lpstr>
      <vt:lpstr>Spellings: Year 3 &amp; 4</vt:lpstr>
      <vt:lpstr>Spellings: Year 5 &amp; 6</vt:lpstr>
      <vt:lpstr>Writing Composition</vt:lpstr>
      <vt:lpstr>Year 6 Writing Expectations</vt:lpstr>
      <vt:lpstr>How we teach writing</vt:lpstr>
      <vt:lpstr>What do we do at school to improve writing?</vt:lpstr>
      <vt:lpstr>Assessment changes - 2016</vt:lpstr>
      <vt:lpstr>Punctuation and Grammar Test </vt:lpstr>
      <vt:lpstr>Punctuation and Grammar Test </vt:lpstr>
      <vt:lpstr>Punctuation and Grammar Test </vt:lpstr>
      <vt:lpstr>Punctuation and Grammar Test </vt:lpstr>
      <vt:lpstr>Punctuation and Grammar Test </vt:lpstr>
      <vt:lpstr>Punctuation and Grammar Test </vt:lpstr>
      <vt:lpstr>How can you help at home?</vt:lpstr>
      <vt:lpstr>How can you help at home?</vt:lpstr>
      <vt:lpstr>Useful Websites</vt:lpstr>
      <vt:lpstr>Questions?</vt:lpstr>
    </vt:vector>
  </TitlesOfParts>
  <Company>St Nicolas and St Mary CE Primary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Academy</dc:title>
  <dc:creator>David Etherton</dc:creator>
  <cp:lastModifiedBy>wendy</cp:lastModifiedBy>
  <cp:revision>174</cp:revision>
  <cp:lastPrinted>2016-03-02T11:46:24Z</cp:lastPrinted>
  <dcterms:created xsi:type="dcterms:W3CDTF">2013-09-21T08:35:51Z</dcterms:created>
  <dcterms:modified xsi:type="dcterms:W3CDTF">2017-03-02T22:53:55Z</dcterms:modified>
</cp:coreProperties>
</file>