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4" r:id="rId4"/>
    <p:sldId id="265" r:id="rId5"/>
    <p:sldId id="261" r:id="rId6"/>
    <p:sldId id="274" r:id="rId7"/>
    <p:sldId id="268" r:id="rId8"/>
    <p:sldId id="258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87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446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855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82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22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29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74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81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534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03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982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46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45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6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09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141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84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AF634CF-3973-4958-B128-0A0DD4CAF4FA}" type="datetimeFigureOut">
              <a:rPr lang="en-GB" smtClean="0"/>
              <a:t>14/03/2019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CB5ABE64-6C26-49B1-95CE-21574C3CC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380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nlearn.co.uk/accelerated-reader/sample-quizzes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bookfind.co.uk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nlearn.co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youtube.com/watch?v=dv2VUyR0X8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66498" y="2713395"/>
            <a:ext cx="9144000" cy="1655762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en-GB" sz="4400" b="1" dirty="0" smtClean="0">
                <a:latin typeface="Gill Sans MT" panose="020B0502020104020203" pitchFamily="34" charset="0"/>
              </a:rPr>
              <a:t>A Guide to Accelerated Reader </a:t>
            </a:r>
          </a:p>
          <a:p>
            <a:pPr algn="ctr"/>
            <a:r>
              <a:rPr lang="en-GB" sz="4400" b="1" dirty="0" smtClean="0">
                <a:latin typeface="Gill Sans MT" panose="020B0502020104020203" pitchFamily="34" charset="0"/>
              </a:rPr>
              <a:t>for Parents and Carers </a:t>
            </a:r>
            <a:endParaRPr lang="en-GB" sz="4400" b="1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032" y="4548646"/>
            <a:ext cx="4261968" cy="2644205"/>
          </a:xfrm>
          <a:prstGeom prst="rect">
            <a:avLst/>
          </a:prstGeom>
        </p:spPr>
      </p:pic>
      <p:pic>
        <p:nvPicPr>
          <p:cNvPr id="1026" name="Picture 2" descr="Image result for st nicolas and st mary school shoreham school bad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699" y="619648"/>
            <a:ext cx="1914256" cy="191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64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What is Accelerated Reader? </a:t>
            </a:r>
            <a:endParaRPr lang="en-GB" b="1" dirty="0"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564" y="2772513"/>
            <a:ext cx="10515600" cy="4351338"/>
          </a:xfrm>
        </p:spPr>
        <p:txBody>
          <a:bodyPr>
            <a:norm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Accelerated Reader is an exciting reading system for children in Year 2 and Key Stage 2. </a:t>
            </a:r>
          </a:p>
          <a:p>
            <a:r>
              <a:rPr lang="en-GB" sz="2400" dirty="0" smtClean="0">
                <a:latin typeface="Gill Sans MT" panose="020B0502020104020203" pitchFamily="34" charset="0"/>
              </a:rPr>
              <a:t>Effective system for motivating children to read and supporting good reading progress. </a:t>
            </a:r>
          </a:p>
          <a:p>
            <a:pPr lvl="1"/>
            <a:r>
              <a:rPr lang="en-GB" sz="2400" dirty="0" smtClean="0">
                <a:latin typeface="Gill Sans MT" panose="020B0502020104020203" pitchFamily="34" charset="0"/>
              </a:rPr>
              <a:t>Helps </a:t>
            </a:r>
            <a:r>
              <a:rPr lang="en-GB" sz="2400" dirty="0">
                <a:latin typeface="Gill Sans MT" panose="020B0502020104020203" pitchFamily="34" charset="0"/>
              </a:rPr>
              <a:t>teachers manage and monitor </a:t>
            </a:r>
            <a:r>
              <a:rPr lang="en-GB" sz="2400" dirty="0" smtClean="0">
                <a:latin typeface="Gill Sans MT" panose="020B0502020104020203" pitchFamily="34" charset="0"/>
              </a:rPr>
              <a:t>children’s reading practice</a:t>
            </a:r>
            <a:r>
              <a:rPr lang="en-GB" sz="2400" dirty="0">
                <a:latin typeface="Gill Sans MT" panose="020B0502020104020203" pitchFamily="34" charset="0"/>
              </a:rPr>
              <a:t>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5078" y="4564409"/>
            <a:ext cx="2688569" cy="238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92" y="2247363"/>
            <a:ext cx="10515600" cy="46106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i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STEP </a:t>
            </a:r>
            <a:r>
              <a:rPr lang="en-GB" b="1" i="1" dirty="0">
                <a:solidFill>
                  <a:srgbClr val="FF0000"/>
                </a:solidFill>
                <a:latin typeface="Gill Sans MT" panose="020B0502020104020203" pitchFamily="34" charset="0"/>
              </a:rPr>
              <a:t>1</a:t>
            </a:r>
            <a:r>
              <a:rPr lang="en-GB" b="1" i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: AR determines the level of your child’s reading. </a:t>
            </a:r>
          </a:p>
          <a:p>
            <a:pPr marL="0" indent="0">
              <a:buNone/>
            </a:pPr>
            <a:r>
              <a:rPr lang="en-GB" b="1" i="1" dirty="0">
                <a:solidFill>
                  <a:schemeClr val="tx1"/>
                </a:solidFill>
                <a:latin typeface="Gill Sans MT" panose="020B0502020104020203" pitchFamily="34" charset="0"/>
              </a:rPr>
              <a:t>How does </a:t>
            </a:r>
            <a:r>
              <a:rPr lang="en-GB" b="1" i="1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this happen?</a:t>
            </a:r>
            <a:endParaRPr lang="en-GB" b="1" i="1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r>
              <a:rPr lang="en-GB" dirty="0" smtClean="0">
                <a:latin typeface="Gill Sans MT" panose="020B0502020104020203" pitchFamily="34" charset="0"/>
              </a:rPr>
              <a:t>Your child takes a STAR Reading test </a:t>
            </a:r>
          </a:p>
          <a:p>
            <a:endParaRPr lang="en-GB" dirty="0" smtClean="0">
              <a:latin typeface="Gill Sans MT" panose="020B0502020104020203" pitchFamily="34" charset="0"/>
            </a:endParaRPr>
          </a:p>
          <a:p>
            <a:endParaRPr lang="en-GB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GB" b="1" i="1" dirty="0" smtClean="0">
                <a:latin typeface="Gill Sans MT" panose="020B0502020104020203" pitchFamily="34" charset="0"/>
              </a:rPr>
              <a:t>What </a:t>
            </a:r>
            <a:r>
              <a:rPr lang="en-GB" b="1" i="1" dirty="0">
                <a:latin typeface="Gill Sans MT" panose="020B0502020104020203" pitchFamily="34" charset="0"/>
              </a:rPr>
              <a:t>is a STAR Reading test</a:t>
            </a:r>
            <a:r>
              <a:rPr lang="en-GB" b="1" i="1" dirty="0" smtClean="0">
                <a:latin typeface="Gill Sans MT" panose="020B0502020104020203" pitchFamily="34" charset="0"/>
              </a:rPr>
              <a:t>?</a:t>
            </a:r>
          </a:p>
          <a:p>
            <a:pPr>
              <a:spcBef>
                <a:spcPts val="0"/>
              </a:spcBef>
            </a:pPr>
            <a:r>
              <a:rPr lang="en-GB" dirty="0" smtClean="0">
                <a:latin typeface="Gill Sans MT" panose="020B0502020104020203" pitchFamily="34" charset="0"/>
              </a:rPr>
              <a:t>At </a:t>
            </a:r>
            <a:r>
              <a:rPr lang="en-GB" dirty="0">
                <a:latin typeface="Gill Sans MT" panose="020B0502020104020203" pitchFamily="34" charset="0"/>
              </a:rPr>
              <a:t>the beginning of </a:t>
            </a:r>
            <a:r>
              <a:rPr lang="en-GB" dirty="0" smtClean="0">
                <a:latin typeface="Gill Sans MT" panose="020B0502020104020203" pitchFamily="34" charset="0"/>
              </a:rPr>
              <a:t>the academic year, your </a:t>
            </a:r>
            <a:r>
              <a:rPr lang="en-GB" dirty="0">
                <a:latin typeface="Gill Sans MT" panose="020B0502020104020203" pitchFamily="34" charset="0"/>
              </a:rPr>
              <a:t>child will take a STAR </a:t>
            </a:r>
            <a:r>
              <a:rPr lang="en-GB" dirty="0" smtClean="0">
                <a:latin typeface="Gill Sans MT" panose="020B0502020104020203" pitchFamily="34" charset="0"/>
              </a:rPr>
              <a:t>Reading test.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dirty="0" smtClean="0">
                <a:latin typeface="Gill Sans MT" panose="020B0502020104020203" pitchFamily="34" charset="0"/>
              </a:rPr>
              <a:t>Children answer questions with multiple </a:t>
            </a:r>
            <a:r>
              <a:rPr lang="en-GB" dirty="0">
                <a:latin typeface="Gill Sans MT" panose="020B0502020104020203" pitchFamily="34" charset="0"/>
              </a:rPr>
              <a:t>choice </a:t>
            </a:r>
            <a:r>
              <a:rPr lang="en-GB" dirty="0" smtClean="0">
                <a:latin typeface="Gill Sans MT" panose="020B0502020104020203" pitchFamily="34" charset="0"/>
              </a:rPr>
              <a:t>answers about a short text read on a computer.</a:t>
            </a:r>
          </a:p>
          <a:p>
            <a:pPr>
              <a:spcBef>
                <a:spcPts val="0"/>
              </a:spcBef>
            </a:pPr>
            <a:r>
              <a:rPr lang="en-GB" dirty="0" smtClean="0">
                <a:latin typeface="Gill Sans MT" panose="020B0502020104020203" pitchFamily="34" charset="0"/>
              </a:rPr>
              <a:t>Questions continually </a:t>
            </a:r>
            <a:r>
              <a:rPr lang="en-GB" dirty="0">
                <a:latin typeface="Gill Sans MT" panose="020B0502020104020203" pitchFamily="34" charset="0"/>
              </a:rPr>
              <a:t>adjust to your child’s responses. </a:t>
            </a:r>
            <a:endParaRPr lang="en-GB" dirty="0" smtClean="0">
              <a:latin typeface="Gill Sans MT" panose="020B05020201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dirty="0">
                <a:latin typeface="Gill Sans MT" panose="020B0502020104020203" pitchFamily="34" charset="0"/>
              </a:rPr>
              <a:t> </a:t>
            </a:r>
            <a:r>
              <a:rPr lang="en-GB" dirty="0" smtClean="0">
                <a:latin typeface="Gill Sans MT" panose="020B0502020104020203" pitchFamily="34" charset="0"/>
              </a:rPr>
              <a:t>    </a:t>
            </a:r>
            <a:r>
              <a:rPr lang="en-GB" dirty="0" err="1" smtClean="0">
                <a:latin typeface="Gill Sans MT" panose="020B0502020104020203" pitchFamily="34" charset="0"/>
              </a:rPr>
              <a:t>Eg</a:t>
            </a:r>
            <a:r>
              <a:rPr lang="en-GB" dirty="0" smtClean="0">
                <a:latin typeface="Gill Sans MT" panose="020B0502020104020203" pitchFamily="34" charset="0"/>
              </a:rPr>
              <a:t>. If </a:t>
            </a:r>
            <a:r>
              <a:rPr lang="en-GB" dirty="0">
                <a:latin typeface="Gill Sans MT" panose="020B0502020104020203" pitchFamily="34" charset="0"/>
              </a:rPr>
              <a:t>your child’s response is correct, the </a:t>
            </a:r>
            <a:r>
              <a:rPr lang="en-GB" dirty="0" smtClean="0">
                <a:latin typeface="Gill Sans MT" panose="020B0502020104020203" pitchFamily="34" charset="0"/>
              </a:rPr>
              <a:t>difficulty level </a:t>
            </a:r>
            <a:r>
              <a:rPr lang="en-GB" dirty="0">
                <a:latin typeface="Gill Sans MT" panose="020B0502020104020203" pitchFamily="34" charset="0"/>
              </a:rPr>
              <a:t>is </a:t>
            </a:r>
            <a:r>
              <a:rPr lang="en-GB" dirty="0" smtClean="0">
                <a:latin typeface="Gill Sans MT" panose="020B0502020104020203" pitchFamily="34" charset="0"/>
              </a:rPr>
              <a:t>increased</a:t>
            </a:r>
            <a:r>
              <a:rPr lang="en-GB" dirty="0">
                <a:latin typeface="Gill Sans MT" panose="020B0502020104020203" pitchFamily="34" charset="0"/>
              </a:rPr>
              <a:t> </a:t>
            </a:r>
            <a:r>
              <a:rPr lang="en-GB" dirty="0" smtClean="0">
                <a:latin typeface="Gill Sans MT" panose="020B0502020104020203" pitchFamily="34" charset="0"/>
              </a:rPr>
              <a:t>and vice versa. </a:t>
            </a:r>
          </a:p>
          <a:p>
            <a:pPr marL="0" indent="0">
              <a:spcBef>
                <a:spcPts val="0"/>
              </a:spcBef>
              <a:buNone/>
            </a:pPr>
            <a:endParaRPr lang="en-GB" dirty="0" smtClean="0">
              <a:latin typeface="Gill Sans MT" panose="020B05020201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dirty="0" smtClean="0">
                <a:latin typeface="Gill Sans MT" panose="020B0502020104020203" pitchFamily="34" charset="0"/>
              </a:rPr>
              <a:t>Children will re-take the test once they have met their target.</a:t>
            </a:r>
          </a:p>
          <a:p>
            <a:pPr marL="0" indent="0">
              <a:spcBef>
                <a:spcPts val="0"/>
              </a:spcBef>
              <a:buNone/>
            </a:pPr>
            <a:endParaRPr lang="en-GB" dirty="0" smtClean="0">
              <a:latin typeface="Gill Sans MT" panose="020B05020201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GB" dirty="0" smtClean="0">
              <a:latin typeface="Gill Sans MT" panose="020B05020201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GB" dirty="0" smtClean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735" y="1806050"/>
            <a:ext cx="4428160" cy="248261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761413" cy="706964"/>
          </a:xfrm>
        </p:spPr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How does Accelerated Reader work? </a:t>
            </a:r>
            <a:endParaRPr lang="en-GB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34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957" y="2009104"/>
            <a:ext cx="10515600" cy="6138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 i="1" dirty="0">
                <a:solidFill>
                  <a:srgbClr val="FF0000"/>
                </a:solidFill>
                <a:latin typeface="Gill Sans MT" panose="020B0502020104020203" pitchFamily="34" charset="0"/>
              </a:rPr>
              <a:t>STEP </a:t>
            </a:r>
            <a:r>
              <a:rPr lang="en-GB" sz="2200" b="1" i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2:</a:t>
            </a:r>
            <a:endParaRPr lang="en-GB" sz="2200" dirty="0" smtClean="0"/>
          </a:p>
          <a:p>
            <a:endParaRPr lang="en-GB" sz="2200" dirty="0" smtClean="0">
              <a:latin typeface="Gill Sans MT" panose="020B0502020104020203" pitchFamily="34" charset="0"/>
            </a:endParaRPr>
          </a:p>
          <a:p>
            <a:r>
              <a:rPr lang="en-GB" sz="2200" dirty="0" smtClean="0">
                <a:latin typeface="Gill Sans MT" panose="020B0502020104020203" pitchFamily="34" charset="0"/>
              </a:rPr>
              <a:t>A report is produced on the STAR Reading </a:t>
            </a:r>
            <a:r>
              <a:rPr lang="en-GB" sz="2200" dirty="0">
                <a:latin typeface="Gill Sans MT" panose="020B0502020104020203" pitchFamily="34" charset="0"/>
              </a:rPr>
              <a:t>t</a:t>
            </a:r>
            <a:r>
              <a:rPr lang="en-GB" sz="2200" dirty="0" smtClean="0">
                <a:latin typeface="Gill Sans MT" panose="020B0502020104020203" pitchFamily="34" charset="0"/>
              </a:rPr>
              <a:t>est which enables the appropriate book level to be set for your child. </a:t>
            </a:r>
          </a:p>
          <a:p>
            <a:pPr marL="0" indent="0">
              <a:buNone/>
            </a:pPr>
            <a:endParaRPr lang="en-GB" sz="2200" dirty="0" smtClean="0">
              <a:latin typeface="Gill Sans MT" panose="020B0502020104020203" pitchFamily="34" charset="0"/>
            </a:endParaRPr>
          </a:p>
          <a:p>
            <a:r>
              <a:rPr lang="en-GB" sz="2200" dirty="0" smtClean="0">
                <a:latin typeface="Gill Sans MT" panose="020B0502020104020203" pitchFamily="34" charset="0"/>
              </a:rPr>
              <a:t>Your child will be given a book level range with texts which will challenge and motivate their reading. </a:t>
            </a:r>
          </a:p>
          <a:p>
            <a:endParaRPr lang="en-GB" sz="2200" dirty="0" smtClean="0">
              <a:latin typeface="Gill Sans MT" panose="020B0502020104020203" pitchFamily="34" charset="0"/>
            </a:endParaRPr>
          </a:p>
          <a:p>
            <a:r>
              <a:rPr lang="en-GB" sz="2200" dirty="0">
                <a:latin typeface="Gill Sans MT" panose="020B0502020104020203" pitchFamily="34" charset="0"/>
              </a:rPr>
              <a:t>Try an </a:t>
            </a:r>
            <a:r>
              <a:rPr lang="en-GB" sz="2200" dirty="0" smtClean="0">
                <a:latin typeface="Gill Sans MT" panose="020B0502020104020203" pitchFamily="34" charset="0"/>
              </a:rPr>
              <a:t>Accelerated Reader </a:t>
            </a:r>
            <a:r>
              <a:rPr lang="en-GB" sz="2200" dirty="0">
                <a:latin typeface="Gill Sans MT" panose="020B0502020104020203" pitchFamily="34" charset="0"/>
              </a:rPr>
              <a:t>quiz on the link below.</a:t>
            </a:r>
          </a:p>
          <a:p>
            <a:r>
              <a:rPr lang="en-GB" sz="2400" dirty="0" smtClean="0">
                <a:solidFill>
                  <a:schemeClr val="tx2"/>
                </a:solidFill>
                <a:latin typeface="Gill Sans MT" panose="020B0502020104020203" pitchFamily="34" charset="0"/>
                <a:hlinkClick r:id="rId2"/>
              </a:rPr>
              <a:t>http</a:t>
            </a:r>
            <a:r>
              <a:rPr lang="en-GB" sz="2400" dirty="0">
                <a:solidFill>
                  <a:schemeClr val="tx2"/>
                </a:solidFill>
                <a:latin typeface="Gill Sans MT" panose="020B0502020104020203" pitchFamily="34" charset="0"/>
                <a:hlinkClick r:id="rId2"/>
              </a:rPr>
              <a:t>://www.renlearn.co.uk/accelerated-reader/sample-quizzes/</a:t>
            </a:r>
            <a:r>
              <a:rPr lang="en-GB" sz="2400" dirty="0">
                <a:solidFill>
                  <a:schemeClr val="tx2"/>
                </a:solidFill>
                <a:latin typeface="Gill Sans MT" panose="020B0502020104020203" pitchFamily="34" charset="0"/>
              </a:rPr>
              <a:t> </a:t>
            </a:r>
          </a:p>
          <a:p>
            <a:endParaRPr lang="en-GB" sz="2200" dirty="0" smtClean="0">
              <a:solidFill>
                <a:srgbClr val="00B050"/>
              </a:solidFill>
              <a:latin typeface="Gill Sans MT" panose="020B0502020104020203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761413" cy="706964"/>
          </a:xfrm>
        </p:spPr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How does Accelerated Reader work? </a:t>
            </a:r>
            <a:endParaRPr lang="en-GB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70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078" y="2276385"/>
            <a:ext cx="10515600" cy="610776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2000" dirty="0" smtClean="0">
                <a:latin typeface="Gill Sans MT" panose="020B0502020104020203" pitchFamily="34" charset="0"/>
              </a:rPr>
              <a:t>Accelerated Reader gives both children and teachers feedback based on the quiz results.</a:t>
            </a:r>
          </a:p>
          <a:p>
            <a:r>
              <a:rPr lang="en-GB" sz="2000" dirty="0" smtClean="0">
                <a:latin typeface="Gill Sans MT" panose="020B0502020104020203" pitchFamily="34" charset="0"/>
              </a:rPr>
              <a:t>The school then uses this feedback to set reading targets and support ongoing reading practice.</a:t>
            </a:r>
          </a:p>
          <a:p>
            <a:r>
              <a:rPr lang="en-GB" sz="2000" dirty="0" smtClean="0">
                <a:latin typeface="Gill Sans MT" panose="020B0502020104020203" pitchFamily="34" charset="0"/>
              </a:rPr>
              <a:t>Teachers also do their own assessment through individual and guided reading sessions.</a:t>
            </a:r>
          </a:p>
          <a:p>
            <a:endParaRPr lang="en-GB" sz="20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latin typeface="Gill Sans MT" panose="020B0502020104020203" pitchFamily="34" charset="0"/>
              </a:rPr>
              <a:t>Staff may assist your child by: </a:t>
            </a:r>
            <a:endParaRPr lang="en-GB" sz="2000" b="1" dirty="0">
              <a:latin typeface="Gill Sans MT" panose="020B0502020104020203" pitchFamily="34" charset="0"/>
            </a:endParaRPr>
          </a:p>
          <a:p>
            <a:r>
              <a:rPr lang="en-GB" sz="2000" dirty="0">
                <a:latin typeface="Gill Sans MT" panose="020B0502020104020203" pitchFamily="34" charset="0"/>
              </a:rPr>
              <a:t> </a:t>
            </a:r>
            <a:r>
              <a:rPr lang="en-GB" sz="2000" dirty="0" smtClean="0">
                <a:latin typeface="Gill Sans MT" panose="020B0502020104020203" pitchFamily="34" charset="0"/>
              </a:rPr>
              <a:t>helping </a:t>
            </a:r>
            <a:r>
              <a:rPr lang="en-GB" sz="2000" dirty="0">
                <a:latin typeface="Gill Sans MT" panose="020B0502020104020203" pitchFamily="34" charset="0"/>
              </a:rPr>
              <a:t>choose another book that is more </a:t>
            </a:r>
            <a:r>
              <a:rPr lang="en-GB" sz="2000" dirty="0" smtClean="0">
                <a:latin typeface="Gill Sans MT" panose="020B0502020104020203" pitchFamily="34" charset="0"/>
              </a:rPr>
              <a:t>appropriate.</a:t>
            </a:r>
            <a:endParaRPr lang="en-GB" sz="2000" dirty="0">
              <a:latin typeface="Gill Sans MT" panose="020B0502020104020203" pitchFamily="34" charset="0"/>
            </a:endParaRPr>
          </a:p>
          <a:p>
            <a:r>
              <a:rPr lang="en-GB" sz="2000" dirty="0">
                <a:latin typeface="Gill Sans MT" panose="020B0502020104020203" pitchFamily="34" charset="0"/>
              </a:rPr>
              <a:t> a</a:t>
            </a:r>
            <a:r>
              <a:rPr lang="en-GB" sz="2000" dirty="0" smtClean="0">
                <a:latin typeface="Gill Sans MT" panose="020B0502020104020203" pitchFamily="34" charset="0"/>
              </a:rPr>
              <a:t>sking probing </a:t>
            </a:r>
            <a:r>
              <a:rPr lang="en-GB" sz="2000" dirty="0">
                <a:latin typeface="Gill Sans MT" panose="020B0502020104020203" pitchFamily="34" charset="0"/>
              </a:rPr>
              <a:t>questions as your child reads and </a:t>
            </a:r>
            <a:r>
              <a:rPr lang="en-GB" sz="2000" dirty="0" smtClean="0">
                <a:latin typeface="Gill Sans MT" panose="020B0502020104020203" pitchFamily="34" charset="0"/>
              </a:rPr>
              <a:t>before quizzing. </a:t>
            </a:r>
          </a:p>
          <a:p>
            <a:r>
              <a:rPr lang="en-GB" sz="2000" dirty="0" smtClean="0">
                <a:latin typeface="Gill Sans MT" panose="020B0502020104020203" pitchFamily="34" charset="0"/>
              </a:rPr>
              <a:t> sitting with your child whilst they are taking the quiz.  Are they rushing? </a:t>
            </a:r>
            <a:endParaRPr lang="en-GB" sz="20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Gill Sans MT" panose="020B0502020104020203" pitchFamily="34" charset="0"/>
              </a:rPr>
              <a:t> </a:t>
            </a:r>
            <a:endParaRPr lang="en-GB" dirty="0">
              <a:latin typeface="Gill Sans MT" panose="020B0502020104020203" pitchFamily="34" charset="0"/>
            </a:endParaRPr>
          </a:p>
          <a:p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1078" y="841146"/>
            <a:ext cx="9897360" cy="706964"/>
          </a:xfrm>
        </p:spPr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What happens to the results from the quiz?</a:t>
            </a:r>
            <a:endParaRPr lang="en-GB" b="1" dirty="0">
              <a:latin typeface="Gill Sans MT" panose="020B0502020104020203" pitchFamily="34" charset="0"/>
            </a:endParaRPr>
          </a:p>
        </p:txBody>
      </p:sp>
      <p:pic>
        <p:nvPicPr>
          <p:cNvPr id="4100" name="Picture 4" descr="Image result for target bo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241" y="4078756"/>
            <a:ext cx="2503018" cy="250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13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87668" y="3532439"/>
            <a:ext cx="1975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0000400000000000000" pitchFamily="2" charset="0"/>
              </a:rPr>
              <a:t>100%   </a:t>
            </a:r>
            <a:r>
              <a:rPr lang="en-GB" b="1" dirty="0" smtClean="0">
                <a:latin typeface="SassoonCRInfant" panose="00000400000000000000" pitchFamily="2" charset="0"/>
              </a:rPr>
              <a:t>60 points</a:t>
            </a:r>
            <a:endParaRPr lang="en-GB" b="1" dirty="0">
              <a:latin typeface="SassoonCRInfant" panose="000004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32" y="5164705"/>
            <a:ext cx="745588" cy="7455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633" y="4193974"/>
            <a:ext cx="745515" cy="7455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266" y="3225253"/>
            <a:ext cx="840454" cy="84045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201635" y="4382065"/>
            <a:ext cx="1975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0000400000000000000" pitchFamily="2" charset="0"/>
              </a:rPr>
              <a:t>75%   </a:t>
            </a:r>
            <a:r>
              <a:rPr lang="en-GB" b="1" dirty="0" smtClean="0">
                <a:latin typeface="SassoonCRInfant" panose="00000400000000000000" pitchFamily="2" charset="0"/>
              </a:rPr>
              <a:t>45 points</a:t>
            </a:r>
            <a:endParaRPr lang="en-GB" b="1" dirty="0">
              <a:latin typeface="SassoonCRInfant" panose="000004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90699" y="5352833"/>
            <a:ext cx="1975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0000400000000000000" pitchFamily="2" charset="0"/>
              </a:rPr>
              <a:t>50%   </a:t>
            </a:r>
            <a:r>
              <a:rPr lang="en-GB" b="1" dirty="0" smtClean="0">
                <a:latin typeface="SassoonCRInfant" panose="00000400000000000000" pitchFamily="2" charset="0"/>
              </a:rPr>
              <a:t>30 points</a:t>
            </a:r>
            <a:endParaRPr lang="en-GB" b="1" dirty="0">
              <a:latin typeface="SassoonCRInfant" panose="00000400000000000000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260" y="5964133"/>
            <a:ext cx="1039575" cy="7991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6291" y="3130074"/>
            <a:ext cx="1317949" cy="87863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59450" y="1846334"/>
            <a:ext cx="556924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b="1" dirty="0">
              <a:latin typeface="Gill Sans MT" panose="020B0502020104020203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Gill Sans MT" panose="020B0502020104020203" pitchFamily="34" charset="0"/>
              </a:rPr>
              <a:t>Everytime your child attains 100% in a quiz they get a lucky book token.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000" dirty="0" smtClean="0">
              <a:latin typeface="Gill Sans MT" panose="020B0502020104020203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Gill Sans MT" panose="020B0502020104020203" pitchFamily="34" charset="0"/>
              </a:rPr>
              <a:t>Every child is set a target number of reading points to earn.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Gill Sans MT" panose="020B0502020104020203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Gill Sans MT" panose="020B0502020104020203" pitchFamily="34" charset="0"/>
              </a:rPr>
              <a:t>Individual targets are set by Mrs Kennard with the input of class teachers. </a:t>
            </a:r>
          </a:p>
          <a:p>
            <a:endParaRPr lang="en-GB" sz="2000" dirty="0" smtClean="0">
              <a:latin typeface="Gill Sans MT" panose="020B0502020104020203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Gill Sans MT" panose="020B0502020104020203" pitchFamily="34" charset="0"/>
              </a:rPr>
              <a:t>The target is designed to be motivational and to ensure enough reading practice is happening to</a:t>
            </a:r>
          </a:p>
          <a:p>
            <a:r>
              <a:rPr lang="en-GB" sz="2000" dirty="0">
                <a:latin typeface="Gill Sans MT" panose="020B0502020104020203" pitchFamily="34" charset="0"/>
              </a:rPr>
              <a:t> </a:t>
            </a:r>
            <a:r>
              <a:rPr lang="en-GB" sz="2000" dirty="0" smtClean="0">
                <a:latin typeface="Gill Sans MT" panose="020B0502020104020203" pitchFamily="34" charset="0"/>
              </a:rPr>
              <a:t>    guarantee progress.</a:t>
            </a:r>
          </a:p>
          <a:p>
            <a:endParaRPr lang="en-GB" sz="2000" dirty="0">
              <a:latin typeface="Gill Sans MT" panose="020B0502020104020203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Gill Sans MT" panose="020B0502020104020203" pitchFamily="34" charset="0"/>
              </a:rPr>
              <a:t>Your child’s target can be found on their AR book mark.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 smtClean="0">
              <a:latin typeface="Gill Sans MT" panose="020B0502020104020203" pitchFamily="34" charset="0"/>
            </a:endParaRPr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851078" y="841146"/>
            <a:ext cx="9897360" cy="706964"/>
          </a:xfrm>
        </p:spPr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Reward system</a:t>
            </a:r>
            <a:endParaRPr lang="en-GB" b="1" dirty="0">
              <a:latin typeface="Gill Sans MT" panose="020B0502020104020203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7" y="6025935"/>
            <a:ext cx="745588" cy="74558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190699" y="6199401"/>
            <a:ext cx="1975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0000400000000000000" pitchFamily="2" charset="0"/>
              </a:rPr>
              <a:t>25%   </a:t>
            </a:r>
            <a:r>
              <a:rPr lang="en-GB" b="1" dirty="0" smtClean="0">
                <a:latin typeface="SassoonCRInfant" panose="00000400000000000000" pitchFamily="2" charset="0"/>
              </a:rPr>
              <a:t>15 points</a:t>
            </a:r>
            <a:endParaRPr lang="en-GB" b="1" dirty="0">
              <a:latin typeface="SassoonCRInfant" panose="000004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02903" y="2483743"/>
            <a:ext cx="1975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smtClean="0">
                <a:solidFill>
                  <a:srgbClr val="FF0000"/>
                </a:solidFill>
                <a:latin typeface="SassoonCRInfant" panose="00000400000000000000" pitchFamily="2" charset="0"/>
              </a:rPr>
              <a:t>EXAMPLE:</a:t>
            </a:r>
          </a:p>
          <a:p>
            <a:r>
              <a:rPr lang="en-GB" dirty="0" smtClean="0">
                <a:latin typeface="SassoonCRInfant" panose="00000400000000000000" pitchFamily="2" charset="0"/>
              </a:rPr>
              <a:t>Target is: </a:t>
            </a:r>
            <a:r>
              <a:rPr lang="en-GB" b="1" dirty="0" smtClean="0">
                <a:latin typeface="SassoonCRInfant" panose="00000400000000000000" pitchFamily="2" charset="0"/>
              </a:rPr>
              <a:t>60 points</a:t>
            </a:r>
            <a:endParaRPr lang="en-GB" b="1" dirty="0">
              <a:latin typeface="SassoonCRInfant" panose="00000400000000000000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953979" y="6116976"/>
            <a:ext cx="21363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err="1" smtClean="0">
                <a:solidFill>
                  <a:srgbClr val="FF0000"/>
                </a:solidFill>
                <a:latin typeface="SassoonCRInfant" panose="00000400000000000000" pitchFamily="2" charset="0"/>
              </a:rPr>
              <a:t>Rockin</a:t>
            </a:r>
            <a:r>
              <a:rPr lang="en-GB" b="1" dirty="0" smtClean="0">
                <a:solidFill>
                  <a:srgbClr val="FF0000"/>
                </a:solidFill>
                <a:latin typeface="SassoonCRInfant" panose="00000400000000000000" pitchFamily="2" charset="0"/>
              </a:rPr>
              <a:t>’ Reader Treasure Chest Prize!</a:t>
            </a:r>
            <a:endParaRPr lang="en-GB" b="1" dirty="0">
              <a:solidFill>
                <a:srgbClr val="FF0000"/>
              </a:solidFill>
              <a:latin typeface="SassoonCRInfant" panose="00000400000000000000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345" y="5164959"/>
            <a:ext cx="1039575" cy="7991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72" y="4144978"/>
            <a:ext cx="1039575" cy="799174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10291385" y="3384724"/>
            <a:ext cx="2136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latin typeface="SassoonCRInfant" panose="00000400000000000000" pitchFamily="2" charset="0"/>
              </a:rPr>
              <a:t>Pizza Party!</a:t>
            </a:r>
            <a:endParaRPr lang="en-GB" b="1" dirty="0">
              <a:solidFill>
                <a:srgbClr val="FF0000"/>
              </a:solidFill>
              <a:latin typeface="SassoonCR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2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63" y="3090930"/>
            <a:ext cx="10515600" cy="57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i="1" dirty="0" smtClean="0">
                <a:latin typeface="Gill Sans MT" panose="020B0502020104020203" pitchFamily="34" charset="0"/>
              </a:rPr>
              <a:t>How </a:t>
            </a:r>
            <a:r>
              <a:rPr lang="en-GB" sz="2000" b="1" i="1" dirty="0">
                <a:latin typeface="Gill Sans MT" panose="020B0502020104020203" pitchFamily="34" charset="0"/>
              </a:rPr>
              <a:t>will I know if a book has an AR quiz?</a:t>
            </a:r>
          </a:p>
          <a:p>
            <a:r>
              <a:rPr lang="en-GB" sz="2000" dirty="0">
                <a:latin typeface="Gill Sans MT" panose="020B0502020104020203" pitchFamily="34" charset="0"/>
              </a:rPr>
              <a:t>There are several ways of achieving this. Your child can bring a book into school, log in </a:t>
            </a:r>
            <a:r>
              <a:rPr lang="en-GB" sz="2000" dirty="0" smtClean="0">
                <a:latin typeface="Gill Sans MT" panose="020B0502020104020203" pitchFamily="34" charset="0"/>
              </a:rPr>
              <a:t>to the </a:t>
            </a:r>
            <a:r>
              <a:rPr lang="en-GB" sz="2000" dirty="0">
                <a:latin typeface="Gill Sans MT" panose="020B0502020104020203" pitchFamily="34" charset="0"/>
              </a:rPr>
              <a:t>system and search for the quiz. </a:t>
            </a:r>
            <a:endParaRPr lang="en-GB" sz="2000" dirty="0" smtClean="0">
              <a:latin typeface="Gill Sans MT" panose="020B0502020104020203" pitchFamily="34" charset="0"/>
            </a:endParaRPr>
          </a:p>
          <a:p>
            <a:r>
              <a:rPr lang="en-GB" sz="2000" dirty="0" smtClean="0">
                <a:latin typeface="Gill Sans MT" panose="020B0502020104020203" pitchFamily="34" charset="0"/>
              </a:rPr>
              <a:t>Alternatively, the  </a:t>
            </a:r>
            <a:r>
              <a:rPr lang="en-GB" sz="2000" dirty="0">
                <a:latin typeface="Gill Sans MT" panose="020B0502020104020203" pitchFamily="34" charset="0"/>
              </a:rPr>
              <a:t>AR </a:t>
            </a:r>
            <a:r>
              <a:rPr lang="en-GB" sz="2000" dirty="0" smtClean="0">
                <a:latin typeface="Gill Sans MT" panose="020B0502020104020203" pitchFamily="34" charset="0"/>
              </a:rPr>
              <a:t>Book Finder </a:t>
            </a:r>
            <a:r>
              <a:rPr lang="en-GB" sz="2000" dirty="0">
                <a:latin typeface="Gill Sans MT" panose="020B0502020104020203" pitchFamily="34" charset="0"/>
              </a:rPr>
              <a:t>service available </a:t>
            </a:r>
            <a:r>
              <a:rPr lang="en-GB" sz="2000" dirty="0" smtClean="0">
                <a:latin typeface="Gill Sans MT" panose="020B0502020104020203" pitchFamily="34" charset="0"/>
              </a:rPr>
              <a:t>at </a:t>
            </a:r>
            <a:r>
              <a:rPr lang="en-GB" sz="2000" dirty="0" smtClean="0">
                <a:latin typeface="Gill Sans MT" panose="020B0502020104020203" pitchFamily="34" charset="0"/>
                <a:hlinkClick r:id="rId2"/>
              </a:rPr>
              <a:t>www.arbookfind.co.uk</a:t>
            </a:r>
            <a:r>
              <a:rPr lang="en-GB" sz="2000" dirty="0" smtClean="0">
                <a:latin typeface="Gill Sans MT" panose="020B0502020104020203" pitchFamily="34" charset="0"/>
              </a:rPr>
              <a:t>  allows </a:t>
            </a:r>
            <a:r>
              <a:rPr lang="en-GB" sz="2000" dirty="0">
                <a:latin typeface="Gill Sans MT" panose="020B0502020104020203" pitchFamily="34" charset="0"/>
              </a:rPr>
              <a:t>you to </a:t>
            </a:r>
            <a:r>
              <a:rPr lang="en-GB" sz="2000" dirty="0" smtClean="0">
                <a:latin typeface="Gill Sans MT" panose="020B0502020104020203" pitchFamily="34" charset="0"/>
              </a:rPr>
              <a:t>search all </a:t>
            </a:r>
            <a:r>
              <a:rPr lang="en-GB" sz="2000" dirty="0">
                <a:latin typeface="Gill Sans MT" panose="020B0502020104020203" pitchFamily="34" charset="0"/>
              </a:rPr>
              <a:t>available books with </a:t>
            </a:r>
            <a:r>
              <a:rPr lang="en-GB" sz="2000" dirty="0" smtClean="0">
                <a:latin typeface="Gill Sans MT" panose="020B0502020104020203" pitchFamily="34" charset="0"/>
              </a:rPr>
              <a:t>AR quizzes</a:t>
            </a:r>
            <a:r>
              <a:rPr lang="en-GB" sz="2000" dirty="0">
                <a:latin typeface="Gill Sans MT" panose="020B0502020104020203" pitchFamily="34" charset="0"/>
              </a:rPr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1078" y="841146"/>
            <a:ext cx="9897360" cy="706964"/>
          </a:xfrm>
        </p:spPr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How many Accelerated Reader quizzes are there?</a:t>
            </a:r>
            <a:endParaRPr lang="en-GB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51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More information…</a:t>
            </a:r>
            <a:endParaRPr lang="en-GB" b="1" dirty="0"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Information on our school website </a:t>
            </a:r>
          </a:p>
          <a:p>
            <a:r>
              <a:rPr lang="en-GB" sz="2400" dirty="0" smtClean="0">
                <a:latin typeface="Gill Sans MT" panose="020B0502020104020203" pitchFamily="34" charset="0"/>
              </a:rPr>
              <a:t>Contact your child’s class teacher </a:t>
            </a:r>
            <a:endParaRPr lang="en-GB" sz="2400" dirty="0">
              <a:latin typeface="Gill Sans MT" panose="020B0502020104020203" pitchFamily="34" charset="0"/>
            </a:endParaRPr>
          </a:p>
          <a:p>
            <a:r>
              <a:rPr lang="en-GB" sz="2400" dirty="0" smtClean="0">
                <a:latin typeface="Gill Sans MT" panose="020B0502020104020203" pitchFamily="34" charset="0"/>
              </a:rPr>
              <a:t>Mrs Kennard and Mrs Bishop can also answer more general questions about Accelerated Reader. </a:t>
            </a:r>
          </a:p>
          <a:p>
            <a:r>
              <a:rPr lang="en-GB" sz="2400" dirty="0" smtClean="0">
                <a:latin typeface="Gill Sans MT" panose="020B0502020104020203" pitchFamily="34" charset="0"/>
              </a:rPr>
              <a:t>Look at the Accelerated Reader website: </a:t>
            </a:r>
            <a:r>
              <a:rPr lang="en-GB" sz="2400" dirty="0" smtClean="0">
                <a:latin typeface="Gill Sans MT" panose="020B0502020104020203" pitchFamily="34" charset="0"/>
                <a:hlinkClick r:id="rId2"/>
              </a:rPr>
              <a:t>www.renlearn.co.uk</a:t>
            </a:r>
            <a:r>
              <a:rPr lang="en-GB" sz="2400" dirty="0">
                <a:latin typeface="Gill Sans MT" panose="020B0502020104020203" pitchFamily="34" charset="0"/>
              </a:rPr>
              <a:t> </a:t>
            </a:r>
            <a:endParaRPr lang="en-GB" sz="2400" dirty="0" smtClean="0">
              <a:latin typeface="Gill Sans MT" panose="020B05020201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4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078" y="2292440"/>
            <a:ext cx="10515600" cy="57519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200" dirty="0" smtClean="0">
                <a:latin typeface="Gill Sans MT" panose="020B0502020104020203" pitchFamily="34" charset="0"/>
              </a:rPr>
              <a:t>…the most important thing is for reading and books to be enjoyable for your child. </a:t>
            </a:r>
          </a:p>
          <a:p>
            <a:pPr marL="0" indent="0" algn="ctr">
              <a:buNone/>
            </a:pPr>
            <a:r>
              <a:rPr lang="en-GB" sz="2200" b="1" dirty="0" smtClean="0">
                <a:latin typeface="Gill Sans MT" panose="020B0502020104020203" pitchFamily="34" charset="0"/>
              </a:rPr>
              <a:t>"If we don't learn to love books, we don't read.  </a:t>
            </a:r>
          </a:p>
          <a:p>
            <a:pPr marL="0" indent="0" algn="ctr">
              <a:buNone/>
            </a:pPr>
            <a:r>
              <a:rPr lang="en-GB" sz="2200" b="1" dirty="0" smtClean="0">
                <a:latin typeface="Gill Sans MT" panose="020B0502020104020203" pitchFamily="34" charset="0"/>
              </a:rPr>
              <a:t>And if we don't read widely, we don't think deeply.” </a:t>
            </a:r>
          </a:p>
          <a:p>
            <a:pPr marL="0" indent="0">
              <a:buNone/>
            </a:pPr>
            <a:r>
              <a:rPr lang="en-GB" sz="2200" dirty="0" smtClean="0">
                <a:latin typeface="Gill Sans MT" panose="020B0502020104020203" pitchFamily="34" charset="0"/>
              </a:rPr>
              <a:t>Michael Rosen </a:t>
            </a:r>
          </a:p>
          <a:p>
            <a:pPr marL="0" indent="0">
              <a:buNone/>
            </a:pPr>
            <a:endParaRPr lang="en-GB" sz="2200" dirty="0">
              <a:latin typeface="Gill Sans MT" panose="020B0502020104020203" pitchFamily="34" charset="0"/>
            </a:endParaRPr>
          </a:p>
          <a:p>
            <a:pPr marL="0" indent="0">
              <a:buNone/>
            </a:pPr>
            <a:r>
              <a:rPr lang="en-GB" sz="2200" b="1" dirty="0" smtClean="0">
                <a:latin typeface="Gill Sans MT" panose="020B0502020104020203" pitchFamily="34" charset="0"/>
              </a:rPr>
              <a:t>Please still help your child read unknown words in their AR book.  Your child does not have to read the book entirely independently if this reduces their enjoyment of reading. </a:t>
            </a:r>
          </a:p>
          <a:p>
            <a:pPr marL="0" indent="0" algn="ctr">
              <a:buNone/>
            </a:pPr>
            <a:r>
              <a:rPr lang="en-GB" sz="2200" b="1" dirty="0" smtClean="0">
                <a:latin typeface="Gill Sans MT" panose="020B0502020104020203" pitchFamily="34" charset="0"/>
              </a:rPr>
              <a:t>Michael Rosen has some fantastic ideas about making reading FUN!  </a:t>
            </a:r>
            <a:endParaRPr lang="en-GB" sz="2200" b="1" dirty="0">
              <a:latin typeface="Gill Sans MT" panose="020B0502020104020203" pitchFamily="34" charset="0"/>
            </a:endParaRPr>
          </a:p>
          <a:p>
            <a:pPr marL="0" indent="0" algn="ctr">
              <a:buNone/>
            </a:pPr>
            <a:r>
              <a:rPr lang="en-GB" sz="2200" dirty="0">
                <a:solidFill>
                  <a:schemeClr val="tx1"/>
                </a:solidFill>
                <a:latin typeface="Gill Sans MT" panose="020B0502020104020203" pitchFamily="34" charset="0"/>
                <a:hlinkClick r:id="rId2"/>
              </a:rPr>
              <a:t>https://</a:t>
            </a:r>
            <a:r>
              <a:rPr lang="en-GB" sz="2200" dirty="0" smtClean="0">
                <a:solidFill>
                  <a:schemeClr val="tx1"/>
                </a:solidFill>
                <a:latin typeface="Gill Sans MT" panose="020B0502020104020203" pitchFamily="34" charset="0"/>
                <a:hlinkClick r:id="rId2"/>
              </a:rPr>
              <a:t>www.youtube.com/watch?v=dv2VUyR0X8M</a:t>
            </a:r>
            <a:r>
              <a:rPr lang="en-GB" sz="22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 </a:t>
            </a:r>
            <a:endParaRPr lang="en-GB" sz="22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51078" y="841146"/>
            <a:ext cx="9897360" cy="706964"/>
          </a:xfrm>
        </p:spPr>
        <p:txBody>
          <a:bodyPr/>
          <a:lstStyle/>
          <a:p>
            <a:r>
              <a:rPr lang="en-GB" b="1" dirty="0" smtClean="0">
                <a:latin typeface="Gill Sans MT" panose="020B0502020104020203" pitchFamily="34" charset="0"/>
              </a:rPr>
              <a:t>Points and Accelerated Reader can be motivational but… </a:t>
            </a:r>
            <a:endParaRPr lang="en-GB" b="1" dirty="0">
              <a:latin typeface="Gill Sans MT" panose="020B0502020104020203" pitchFamily="34" charset="0"/>
            </a:endParaRPr>
          </a:p>
        </p:txBody>
      </p:sp>
      <p:pic>
        <p:nvPicPr>
          <p:cNvPr id="6146" name="Picture 2" descr="Image result for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673" y="499554"/>
            <a:ext cx="1853529" cy="1390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78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360</TotalTime>
  <Words>638</Words>
  <Application>Microsoft Office PowerPoint</Application>
  <PresentationFormat>Widescreen</PresentationFormat>
  <Paragraphs>81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Century Gothic</vt:lpstr>
      <vt:lpstr>Gill Sans MT</vt:lpstr>
      <vt:lpstr>SassoonCRInfant</vt:lpstr>
      <vt:lpstr>Wingdings</vt:lpstr>
      <vt:lpstr>Wingdings 3</vt:lpstr>
      <vt:lpstr>Ion Boardroom</vt:lpstr>
      <vt:lpstr>PowerPoint Presentation</vt:lpstr>
      <vt:lpstr>What is Accelerated Reader? </vt:lpstr>
      <vt:lpstr>How does Accelerated Reader work? </vt:lpstr>
      <vt:lpstr>How does Accelerated Reader work? </vt:lpstr>
      <vt:lpstr>What happens to the results from the quiz?</vt:lpstr>
      <vt:lpstr>Reward system</vt:lpstr>
      <vt:lpstr>How many Accelerated Reader quizzes are there?</vt:lpstr>
      <vt:lpstr>More information…</vt:lpstr>
      <vt:lpstr>Points and Accelerated Reader can be motivational but… </vt:lpstr>
    </vt:vector>
  </TitlesOfParts>
  <Company>St Nicolas and St Mary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Wing</dc:creator>
  <cp:lastModifiedBy>wendy</cp:lastModifiedBy>
  <cp:revision>33</cp:revision>
  <dcterms:created xsi:type="dcterms:W3CDTF">2016-10-18T19:42:00Z</dcterms:created>
  <dcterms:modified xsi:type="dcterms:W3CDTF">2019-03-14T12:51:16Z</dcterms:modified>
</cp:coreProperties>
</file>